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snapToObjects="1">
      <p:cViewPr varScale="1">
        <p:scale>
          <a:sx n="107" d="100"/>
          <a:sy n="107" d="100"/>
        </p:scale>
        <p:origin x="73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9CEF8F-2688-084C-83DC-0B94406C0B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F3D72A-B4BC-AE47-9006-DF43BA4B73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737EC-48A2-1549-BE43-1BD17A471B0F}" type="datetimeFigureOut">
              <a:rPr lang="fr-FR" smtClean="0"/>
              <a:t>24/08/2018</a:t>
            </a:fld>
            <a:endParaRPr lang="fr-FR"/>
          </a:p>
        </p:txBody>
      </p:sp>
      <p:sp>
        <p:nvSpPr>
          <p:cNvPr id="4" name="Espace réservé du pied de page 3">
            <a:extLst>
              <a:ext uri="{FF2B5EF4-FFF2-40B4-BE49-F238E27FC236}">
                <a16:creationId xmlns:a16="http://schemas.microsoft.com/office/drawing/2014/main" id="{F883F370-8D78-D24B-BF05-FBA2F0076D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4772BA5-4CE9-614E-9BD1-1D7553232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A7B86-2A31-AC4D-A376-A12E8D693A8F}" type="slidenum">
              <a:rPr lang="fr-FR" smtClean="0"/>
              <a:t>‹N°›</a:t>
            </a:fld>
            <a:endParaRPr lang="fr-FR"/>
          </a:p>
        </p:txBody>
      </p:sp>
    </p:spTree>
    <p:extLst>
      <p:ext uri="{BB962C8B-B14F-4D97-AF65-F5344CB8AC3E}">
        <p14:creationId xmlns:p14="http://schemas.microsoft.com/office/powerpoint/2010/main" val="37569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05FDB-67BF-7244-9CCB-C702FCF1FB68}" type="datetimeFigureOut">
              <a:rPr lang="fr-FR" smtClean="0"/>
              <a:t>24/08/2018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EFE53-35A2-6A4A-AC8B-737C8E1E7C52}" type="slidenum">
              <a:rPr lang="fr-FR" smtClean="0"/>
              <a:t>‹N°›</a:t>
            </a:fld>
            <a:endParaRPr lang="fr-FR"/>
          </a:p>
        </p:txBody>
      </p:sp>
    </p:spTree>
    <p:extLst>
      <p:ext uri="{BB962C8B-B14F-4D97-AF65-F5344CB8AC3E}">
        <p14:creationId xmlns:p14="http://schemas.microsoft.com/office/powerpoint/2010/main" val="386098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a:t>
            </a:fld>
            <a:endParaRPr lang="fr-FR"/>
          </a:p>
        </p:txBody>
      </p:sp>
    </p:spTree>
    <p:extLst>
      <p:ext uri="{BB962C8B-B14F-4D97-AF65-F5344CB8AC3E}">
        <p14:creationId xmlns:p14="http://schemas.microsoft.com/office/powerpoint/2010/main" val="47401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20</a:t>
            </a:fld>
            <a:endParaRPr lang="fr-FR"/>
          </a:p>
        </p:txBody>
      </p:sp>
    </p:spTree>
    <p:extLst>
      <p:ext uri="{BB962C8B-B14F-4D97-AF65-F5344CB8AC3E}">
        <p14:creationId xmlns:p14="http://schemas.microsoft.com/office/powerpoint/2010/main" val="208941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21</a:t>
            </a:fld>
            <a:endParaRPr lang="fr-FR"/>
          </a:p>
        </p:txBody>
      </p:sp>
    </p:spTree>
    <p:extLst>
      <p:ext uri="{BB962C8B-B14F-4D97-AF65-F5344CB8AC3E}">
        <p14:creationId xmlns:p14="http://schemas.microsoft.com/office/powerpoint/2010/main" val="276569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22</a:t>
            </a:fld>
            <a:endParaRPr lang="fr-FR"/>
          </a:p>
        </p:txBody>
      </p:sp>
    </p:spTree>
    <p:extLst>
      <p:ext uri="{BB962C8B-B14F-4D97-AF65-F5344CB8AC3E}">
        <p14:creationId xmlns:p14="http://schemas.microsoft.com/office/powerpoint/2010/main" val="112854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23</a:t>
            </a:fld>
            <a:endParaRPr lang="fr-FR"/>
          </a:p>
        </p:txBody>
      </p:sp>
    </p:spTree>
    <p:extLst>
      <p:ext uri="{BB962C8B-B14F-4D97-AF65-F5344CB8AC3E}">
        <p14:creationId xmlns:p14="http://schemas.microsoft.com/office/powerpoint/2010/main" val="106766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24</a:t>
            </a:fld>
            <a:endParaRPr lang="fr-FR"/>
          </a:p>
        </p:txBody>
      </p:sp>
    </p:spTree>
    <p:extLst>
      <p:ext uri="{BB962C8B-B14F-4D97-AF65-F5344CB8AC3E}">
        <p14:creationId xmlns:p14="http://schemas.microsoft.com/office/powerpoint/2010/main" val="155648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25</a:t>
            </a:fld>
            <a:endParaRPr lang="fr-FR"/>
          </a:p>
        </p:txBody>
      </p:sp>
    </p:spTree>
    <p:extLst>
      <p:ext uri="{BB962C8B-B14F-4D97-AF65-F5344CB8AC3E}">
        <p14:creationId xmlns:p14="http://schemas.microsoft.com/office/powerpoint/2010/main" val="388489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26</a:t>
            </a:fld>
            <a:endParaRPr lang="fr-FR"/>
          </a:p>
        </p:txBody>
      </p:sp>
    </p:spTree>
    <p:extLst>
      <p:ext uri="{BB962C8B-B14F-4D97-AF65-F5344CB8AC3E}">
        <p14:creationId xmlns:p14="http://schemas.microsoft.com/office/powerpoint/2010/main" val="184148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27</a:t>
            </a:fld>
            <a:endParaRPr lang="fr-FR"/>
          </a:p>
        </p:txBody>
      </p:sp>
    </p:spTree>
    <p:extLst>
      <p:ext uri="{BB962C8B-B14F-4D97-AF65-F5344CB8AC3E}">
        <p14:creationId xmlns:p14="http://schemas.microsoft.com/office/powerpoint/2010/main" val="70556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12</a:t>
            </a:fld>
            <a:endParaRPr lang="fr-FR"/>
          </a:p>
        </p:txBody>
      </p:sp>
    </p:spTree>
    <p:extLst>
      <p:ext uri="{BB962C8B-B14F-4D97-AF65-F5344CB8AC3E}">
        <p14:creationId xmlns:p14="http://schemas.microsoft.com/office/powerpoint/2010/main" val="364932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13</a:t>
            </a:fld>
            <a:endParaRPr lang="fr-FR"/>
          </a:p>
        </p:txBody>
      </p:sp>
    </p:spTree>
    <p:extLst>
      <p:ext uri="{BB962C8B-B14F-4D97-AF65-F5344CB8AC3E}">
        <p14:creationId xmlns:p14="http://schemas.microsoft.com/office/powerpoint/2010/main" val="71171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14</a:t>
            </a:fld>
            <a:endParaRPr lang="fr-FR"/>
          </a:p>
        </p:txBody>
      </p:sp>
    </p:spTree>
    <p:extLst>
      <p:ext uri="{BB962C8B-B14F-4D97-AF65-F5344CB8AC3E}">
        <p14:creationId xmlns:p14="http://schemas.microsoft.com/office/powerpoint/2010/main" val="119502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15</a:t>
            </a:fld>
            <a:endParaRPr lang="fr-FR"/>
          </a:p>
        </p:txBody>
      </p:sp>
    </p:spTree>
    <p:extLst>
      <p:ext uri="{BB962C8B-B14F-4D97-AF65-F5344CB8AC3E}">
        <p14:creationId xmlns:p14="http://schemas.microsoft.com/office/powerpoint/2010/main" val="127854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16</a:t>
            </a:fld>
            <a:endParaRPr lang="fr-FR"/>
          </a:p>
        </p:txBody>
      </p:sp>
    </p:spTree>
    <p:extLst>
      <p:ext uri="{BB962C8B-B14F-4D97-AF65-F5344CB8AC3E}">
        <p14:creationId xmlns:p14="http://schemas.microsoft.com/office/powerpoint/2010/main" val="188603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17</a:t>
            </a:fld>
            <a:endParaRPr lang="fr-FR"/>
          </a:p>
        </p:txBody>
      </p:sp>
    </p:spTree>
    <p:extLst>
      <p:ext uri="{BB962C8B-B14F-4D97-AF65-F5344CB8AC3E}">
        <p14:creationId xmlns:p14="http://schemas.microsoft.com/office/powerpoint/2010/main" val="304346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18</a:t>
            </a:fld>
            <a:endParaRPr lang="fr-FR"/>
          </a:p>
        </p:txBody>
      </p:sp>
    </p:spTree>
    <p:extLst>
      <p:ext uri="{BB962C8B-B14F-4D97-AF65-F5344CB8AC3E}">
        <p14:creationId xmlns:p14="http://schemas.microsoft.com/office/powerpoint/2010/main" val="155862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EFE53-35A2-6A4A-AC8B-737C8E1E7C52}" type="slidenum">
              <a:rPr lang="fr-FR" smtClean="0"/>
              <a:t>19</a:t>
            </a:fld>
            <a:endParaRPr lang="fr-FR"/>
          </a:p>
        </p:txBody>
      </p:sp>
    </p:spTree>
    <p:extLst>
      <p:ext uri="{BB962C8B-B14F-4D97-AF65-F5344CB8AC3E}">
        <p14:creationId xmlns:p14="http://schemas.microsoft.com/office/powerpoint/2010/main" val="221572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42597-FAFC-FA43-B52D-50D6BB8AE72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9F8733A-A50B-5E47-8FB6-5BB3761D1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BE4472B-E8E4-8343-A678-C4B570DB9C9E}"/>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5" name="Espace réservé du pied de page 4">
            <a:extLst>
              <a:ext uri="{FF2B5EF4-FFF2-40B4-BE49-F238E27FC236}">
                <a16:creationId xmlns:a16="http://schemas.microsoft.com/office/drawing/2014/main" id="{60ECBDC9-C881-2744-AC44-F2B05196A8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6B9214-4752-6F43-A9B7-EBE0FB36B376}"/>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259800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63E34-51C8-ED42-B5E1-A32D7A354F0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DAB28A-63A7-754F-8017-176036BA8159}"/>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0667244-B5BB-D344-BD06-F95909E7942F}"/>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5" name="Espace réservé du pied de page 4">
            <a:extLst>
              <a:ext uri="{FF2B5EF4-FFF2-40B4-BE49-F238E27FC236}">
                <a16:creationId xmlns:a16="http://schemas.microsoft.com/office/drawing/2014/main" id="{95166AD2-9003-B54A-A767-1700E7CF95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D26FA6-ADE0-1647-8A1A-307AF6A650E9}"/>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180668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85650D-8B6F-7743-8301-50C6C2973D5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56C188E-F5A8-5640-8019-1FD0DAF6D406}"/>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E00BE48-63E9-AD4F-A4D2-3DB41EDB7721}"/>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5" name="Espace réservé du pied de page 4">
            <a:extLst>
              <a:ext uri="{FF2B5EF4-FFF2-40B4-BE49-F238E27FC236}">
                <a16:creationId xmlns:a16="http://schemas.microsoft.com/office/drawing/2014/main" id="{523A02F5-47CA-9748-B79F-2265569C66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FB11BF-297C-E540-841B-3939A3D64443}"/>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62252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4C590-9043-9F49-A954-9E7040B9A0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A523AA-F9DE-0040-AE1A-F02931C00E1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4DE89C3-ADF3-F24C-B674-611F5B576C3A}"/>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5" name="Espace réservé du pied de page 4">
            <a:extLst>
              <a:ext uri="{FF2B5EF4-FFF2-40B4-BE49-F238E27FC236}">
                <a16:creationId xmlns:a16="http://schemas.microsoft.com/office/drawing/2014/main" id="{969CB98A-FBF7-024D-8F3E-AFD6119506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D9982-1775-7E4F-9A24-35872C91B4E2}"/>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258125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5A5A5-4045-C448-A9E6-BEFFC16F66C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BF3F4E-55C4-8F44-8B9F-476210B89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664B310-EAFA-BA4D-8274-A354A65B744E}"/>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5" name="Espace réservé du pied de page 4">
            <a:extLst>
              <a:ext uri="{FF2B5EF4-FFF2-40B4-BE49-F238E27FC236}">
                <a16:creationId xmlns:a16="http://schemas.microsoft.com/office/drawing/2014/main" id="{AFA7915F-3B09-C84E-84F4-110AF3A43B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ABB784-E09C-BD47-AE13-BB1431C84605}"/>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61739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1124-74DC-904A-B1B4-2C935C3B67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A73C7D-8CAF-8940-ABD2-14F0E4920731}"/>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1F429402-04A3-C14C-82A1-AD30D4D51C7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E603B5C-D107-8745-84D0-74D116109BC6}"/>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6" name="Espace réservé du pied de page 5">
            <a:extLst>
              <a:ext uri="{FF2B5EF4-FFF2-40B4-BE49-F238E27FC236}">
                <a16:creationId xmlns:a16="http://schemas.microsoft.com/office/drawing/2014/main" id="{C33C9E6C-F051-494E-9CB8-CF5D04FDFF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9DDB85-3259-BE47-AF7B-36D2F8D5F2A4}"/>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4780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CC9298-F3B4-4041-AF27-0F244F5086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B0F938-07F1-8445-BD5D-8A506B8CD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EF1E3A9-96A0-FA4A-A1A1-AAAC9204EF5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C02760C-E20D-B84F-B74A-28435E53F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B1C1CA8-EB3F-C74C-B81F-EC8572831F07}"/>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8C9F7CB9-CDB9-534F-B309-8FF38B24999D}"/>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8" name="Espace réservé du pied de page 7">
            <a:extLst>
              <a:ext uri="{FF2B5EF4-FFF2-40B4-BE49-F238E27FC236}">
                <a16:creationId xmlns:a16="http://schemas.microsoft.com/office/drawing/2014/main" id="{32012A40-CC74-9748-9D84-EEEDBBA578F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9C44B0-8614-B548-848A-F70AFBD74E03}"/>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266743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4FE52-1BF4-8F46-9902-736B85882F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E694F58-6A92-5E4F-AAB9-6792BE8056D9}"/>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4" name="Espace réservé du pied de page 3">
            <a:extLst>
              <a:ext uri="{FF2B5EF4-FFF2-40B4-BE49-F238E27FC236}">
                <a16:creationId xmlns:a16="http://schemas.microsoft.com/office/drawing/2014/main" id="{64EBA61F-7721-D242-A9CD-10717AD754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3E5AEE7-F1FF-144B-84A8-89603D427622}"/>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13340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25CBF9-2A5A-4049-B2C1-9D1538001729}"/>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3" name="Espace réservé du pied de page 2">
            <a:extLst>
              <a:ext uri="{FF2B5EF4-FFF2-40B4-BE49-F238E27FC236}">
                <a16:creationId xmlns:a16="http://schemas.microsoft.com/office/drawing/2014/main" id="{5B44AA87-877A-1C44-8459-40C2DAE4449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1F5026-507C-7947-AC1C-01402948D556}"/>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315734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F5CD1-BA22-794C-A4E0-7C5927FDF8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7D169C1-1F35-514E-B282-0275BB682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2F33823A-94B8-5C41-85ED-498ECF350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3E1C932-2888-1241-9E68-ABD7DDFD5A3F}"/>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6" name="Espace réservé du pied de page 5">
            <a:extLst>
              <a:ext uri="{FF2B5EF4-FFF2-40B4-BE49-F238E27FC236}">
                <a16:creationId xmlns:a16="http://schemas.microsoft.com/office/drawing/2014/main" id="{20C9302B-3B66-C849-8E59-8073CCC094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FFD4E7-B684-044F-9DEE-DD078168F27F}"/>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324052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9753A-18BF-044D-89C7-4901DD8962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B51733-3D82-744A-95E9-A20BFF7DF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CAD7CF6-468B-AA4D-BE48-9159CF266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3650B5E-3C76-4C42-A27D-3036B3731452}"/>
              </a:ext>
            </a:extLst>
          </p:cNvPr>
          <p:cNvSpPr>
            <a:spLocks noGrp="1"/>
          </p:cNvSpPr>
          <p:nvPr>
            <p:ph type="dt" sz="half" idx="10"/>
          </p:nvPr>
        </p:nvSpPr>
        <p:spPr/>
        <p:txBody>
          <a:bodyPr/>
          <a:lstStyle/>
          <a:p>
            <a:fld id="{25105599-93B6-E74D-9292-9B4876F9F085}" type="datetimeFigureOut">
              <a:rPr lang="fr-FR" smtClean="0"/>
              <a:t>24/08/2018</a:t>
            </a:fld>
            <a:endParaRPr lang="fr-FR"/>
          </a:p>
        </p:txBody>
      </p:sp>
      <p:sp>
        <p:nvSpPr>
          <p:cNvPr id="6" name="Espace réservé du pied de page 5">
            <a:extLst>
              <a:ext uri="{FF2B5EF4-FFF2-40B4-BE49-F238E27FC236}">
                <a16:creationId xmlns:a16="http://schemas.microsoft.com/office/drawing/2014/main" id="{B234E97F-9286-114C-B107-27333BB463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40081E-B774-664F-AE00-367D3B8205FF}"/>
              </a:ext>
            </a:extLst>
          </p:cNvPr>
          <p:cNvSpPr>
            <a:spLocks noGrp="1"/>
          </p:cNvSpPr>
          <p:nvPr>
            <p:ph type="sldNum" sz="quarter" idx="12"/>
          </p:nvPr>
        </p:nvSpPr>
        <p:spPr/>
        <p:txBody>
          <a:bodyPr/>
          <a:lstStyle/>
          <a:p>
            <a:fld id="{F6E9A6D2-29A9-2D49-ABEC-AB4B5646D965}" type="slidenum">
              <a:rPr lang="fr-FR" smtClean="0"/>
              <a:t>‹N°›</a:t>
            </a:fld>
            <a:endParaRPr lang="fr-FR"/>
          </a:p>
        </p:txBody>
      </p:sp>
    </p:spTree>
    <p:extLst>
      <p:ext uri="{BB962C8B-B14F-4D97-AF65-F5344CB8AC3E}">
        <p14:creationId xmlns:p14="http://schemas.microsoft.com/office/powerpoint/2010/main" val="327427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5D31BC-28F7-6144-A1D4-5E9DDB6438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EA2DB86-8D7F-8F4C-B75F-637981EB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0370799-0925-6949-B239-B8646C3E5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05599-93B6-E74D-9292-9B4876F9F085}" type="datetimeFigureOut">
              <a:rPr lang="fr-FR" smtClean="0"/>
              <a:t>24/08/2018</a:t>
            </a:fld>
            <a:endParaRPr lang="fr-FR"/>
          </a:p>
        </p:txBody>
      </p:sp>
      <p:sp>
        <p:nvSpPr>
          <p:cNvPr id="5" name="Espace réservé du pied de page 4">
            <a:extLst>
              <a:ext uri="{FF2B5EF4-FFF2-40B4-BE49-F238E27FC236}">
                <a16:creationId xmlns:a16="http://schemas.microsoft.com/office/drawing/2014/main" id="{DCA11116-3A09-D445-B8C8-F58EE5B96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DA6A1DE-4653-8041-9B5F-458792A77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9A6D2-29A9-2D49-ABEC-AB4B5646D965}" type="slidenum">
              <a:rPr lang="fr-FR" smtClean="0"/>
              <a:t>‹N°›</a:t>
            </a:fld>
            <a:endParaRPr lang="fr-FR"/>
          </a:p>
        </p:txBody>
      </p:sp>
    </p:spTree>
    <p:extLst>
      <p:ext uri="{BB962C8B-B14F-4D97-AF65-F5344CB8AC3E}">
        <p14:creationId xmlns:p14="http://schemas.microsoft.com/office/powerpoint/2010/main" val="210523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aricot.j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E87B0B6-2363-5449-8F58-F6FF8B529E51}"/>
              </a:ext>
            </a:extLst>
          </p:cNvPr>
          <p:cNvSpPr>
            <a:spLocks noGrp="1"/>
          </p:cNvSpPr>
          <p:nvPr>
            <p:ph type="title"/>
          </p:nvPr>
        </p:nvSpPr>
        <p:spPr>
          <a:xfrm>
            <a:off x="700644" y="365125"/>
            <a:ext cx="10653156" cy="5786293"/>
          </a:xfrm>
        </p:spPr>
        <p:txBody>
          <a:bodyPr>
            <a:normAutofit fontScale="90000"/>
          </a:bodyPr>
          <a:lstStyle/>
          <a:p>
            <a:pPr algn="ctr"/>
            <a:br>
              <a:rPr lang="fr-FR" sz="4800" b="1" dirty="0">
                <a:latin typeface="Arial" panose="020B0604020202020204" pitchFamily="34" charset="0"/>
                <a:cs typeface="Arial" panose="020B0604020202020204" pitchFamily="34" charset="0"/>
              </a:rPr>
            </a:br>
            <a:r>
              <a:rPr lang="fr-FR" sz="4800" b="1" dirty="0">
                <a:latin typeface="Arial" panose="020B0604020202020204" pitchFamily="34" charset="0"/>
                <a:cs typeface="Arial" panose="020B0604020202020204" pitchFamily="34" charset="0"/>
              </a:rPr>
              <a:t>Solar </a:t>
            </a:r>
            <a:r>
              <a:rPr lang="fr-FR" sz="4800" b="1" dirty="0" err="1">
                <a:latin typeface="Arial" panose="020B0604020202020204" pitchFamily="34" charset="0"/>
                <a:cs typeface="Arial" panose="020B0604020202020204" pitchFamily="34" charset="0"/>
              </a:rPr>
              <a:t>Cookers</a:t>
            </a:r>
            <a:r>
              <a:rPr lang="fr-FR" sz="4800" b="1" dirty="0">
                <a:latin typeface="Arial" panose="020B0604020202020204" pitchFamily="34" charset="0"/>
                <a:cs typeface="Arial" panose="020B0604020202020204" pitchFamily="34" charset="0"/>
              </a:rPr>
              <a:t> Project</a:t>
            </a: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r>
              <a:rPr lang="fr-FR" sz="4800" b="1" dirty="0">
                <a:latin typeface="Arial" panose="020B0604020202020204" pitchFamily="34" charset="0"/>
                <a:cs typeface="Arial" panose="020B0604020202020204" pitchFamily="34" charset="0"/>
              </a:rPr>
              <a:t>Burkina Faso</a:t>
            </a: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Olivet &amp; </a:t>
            </a:r>
            <a:r>
              <a:rPr lang="fr-FR" sz="2800" b="1" dirty="0" err="1">
                <a:latin typeface="Arial" panose="020B0604020202020204" pitchFamily="34" charset="0"/>
                <a:cs typeface="Arial" panose="020B0604020202020204" pitchFamily="34" charset="0"/>
              </a:rPr>
              <a:t>Sarrebrücken</a:t>
            </a:r>
            <a:r>
              <a:rPr lang="fr-FR" sz="2800" b="1" dirty="0">
                <a:latin typeface="Arial" panose="020B0604020202020204" pitchFamily="34" charset="0"/>
                <a:cs typeface="Arial" panose="020B0604020202020204" pitchFamily="34" charset="0"/>
              </a:rPr>
              <a:t> Lions club .</a:t>
            </a:r>
            <a:br>
              <a:rPr lang="fr-FR" sz="2800" b="1" dirty="0">
                <a:latin typeface="Arial" panose="020B0604020202020204" pitchFamily="34" charset="0"/>
                <a:cs typeface="Arial" panose="020B0604020202020204" pitchFamily="34" charset="0"/>
              </a:rPr>
            </a:b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17</a:t>
            </a:r>
            <a:r>
              <a:rPr lang="fr-FR" sz="2800" b="1" baseline="30000" dirty="0">
                <a:latin typeface="Arial" panose="020B0604020202020204" pitchFamily="34" charset="0"/>
                <a:cs typeface="Arial" panose="020B0604020202020204" pitchFamily="34" charset="0"/>
              </a:rPr>
              <a:t>th</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september</a:t>
            </a:r>
            <a:r>
              <a:rPr lang="fr-FR" sz="2800" b="1" dirty="0">
                <a:latin typeface="Arial" panose="020B0604020202020204" pitchFamily="34" charset="0"/>
                <a:cs typeface="Arial" panose="020B0604020202020204" pitchFamily="34" charset="0"/>
              </a:rPr>
              <a:t> 2018.</a:t>
            </a:r>
            <a:br>
              <a:rPr lang="fr-FR" dirty="0">
                <a:latin typeface="Arial" panose="020B0604020202020204" pitchFamily="34" charset="0"/>
                <a:cs typeface="Arial" panose="020B0604020202020204" pitchFamily="34" charset="0"/>
              </a:rPr>
            </a:b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1E871F99-5C7D-CA47-99F1-540731A17363}"/>
              </a:ext>
            </a:extLst>
          </p:cNvPr>
          <p:cNvPicPr>
            <a:picLocks noChangeAspect="1"/>
          </p:cNvPicPr>
          <p:nvPr/>
        </p:nvPicPr>
        <p:blipFill>
          <a:blip r:embed="rId3"/>
          <a:stretch>
            <a:fillRect/>
          </a:stretch>
        </p:blipFill>
        <p:spPr>
          <a:xfrm>
            <a:off x="4500563" y="2257425"/>
            <a:ext cx="3041467" cy="1814514"/>
          </a:xfrm>
          <a:prstGeom prst="rect">
            <a:avLst/>
          </a:prstGeom>
        </p:spPr>
      </p:pic>
    </p:spTree>
    <p:extLst>
      <p:ext uri="{BB962C8B-B14F-4D97-AF65-F5344CB8AC3E}">
        <p14:creationId xmlns:p14="http://schemas.microsoft.com/office/powerpoint/2010/main" val="337477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The  solution : the </a:t>
            </a:r>
            <a:r>
              <a:rPr lang="fr-FR" sz="2400" b="1" dirty="0" err="1">
                <a:latin typeface="Arial" panose="020B0604020202020204" pitchFamily="34" charset="0"/>
                <a:cs typeface="Arial" panose="020B0604020202020204" pitchFamily="34" charset="0"/>
              </a:rPr>
              <a:t>solar</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cooker</a:t>
            </a:r>
            <a:r>
              <a:rPr lang="fr-FR" sz="2400" b="1" dirty="0">
                <a:latin typeface="Arial" panose="020B0604020202020204" pitchFamily="34" charset="0"/>
                <a:cs typeface="Arial" panose="020B0604020202020204" pitchFamily="34" charset="0"/>
              </a:rPr>
              <a:t>.</a:t>
            </a:r>
          </a:p>
          <a:p>
            <a:pPr marL="0" indent="0">
              <a:buNone/>
            </a:pPr>
            <a:r>
              <a:rPr lang="fr-FR" sz="2400" b="1" dirty="0">
                <a:latin typeface="Arial" panose="020B0604020202020204" pitchFamily="34" charset="0"/>
                <a:cs typeface="Arial" panose="020B0604020202020204" pitchFamily="34" charset="0"/>
              </a:rPr>
              <a:t>A </a:t>
            </a:r>
            <a:r>
              <a:rPr lang="fr-FR" sz="2400" b="1" dirty="0" err="1">
                <a:latin typeface="Arial" panose="020B0604020202020204" pitchFamily="34" charset="0"/>
                <a:cs typeface="Arial" panose="020B0604020202020204" pitchFamily="34" charset="0"/>
              </a:rPr>
              <a:t>device</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having</a:t>
            </a:r>
            <a:r>
              <a:rPr lang="fr-FR" sz="2400" b="1" dirty="0">
                <a:latin typeface="Arial" panose="020B0604020202020204" pitchFamily="34" charset="0"/>
                <a:cs typeface="Arial" panose="020B0604020202020204" pitchFamily="34" charset="0"/>
              </a:rPr>
              <a:t> no </a:t>
            </a:r>
            <a:r>
              <a:rPr lang="fr-FR" sz="2400" b="1" dirty="0" err="1">
                <a:latin typeface="Arial" panose="020B0604020202020204" pitchFamily="34" charset="0"/>
                <a:cs typeface="Arial" panose="020B0604020202020204" pitchFamily="34" charset="0"/>
              </a:rPr>
              <a:t>damagable</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effect</a:t>
            </a:r>
            <a:r>
              <a:rPr lang="fr-FR" sz="2400" b="1" dirty="0">
                <a:latin typeface="Arial" panose="020B0604020202020204" pitchFamily="34" charset="0"/>
                <a:cs typeface="Arial" panose="020B0604020202020204" pitchFamily="34" charset="0"/>
              </a:rPr>
              <a:t> on </a:t>
            </a:r>
            <a:r>
              <a:rPr lang="fr-FR" sz="2400" b="1" dirty="0" err="1">
                <a:latin typeface="Arial" panose="020B0604020202020204" pitchFamily="34" charset="0"/>
                <a:cs typeface="Arial" panose="020B0604020202020204" pitchFamily="34" charset="0"/>
              </a:rPr>
              <a:t>health</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No nocive </a:t>
            </a:r>
            <a:r>
              <a:rPr lang="fr-FR" sz="2400" dirty="0" err="1">
                <a:latin typeface="Arial" panose="020B0604020202020204" pitchFamily="34" charset="0"/>
                <a:cs typeface="Arial" panose="020B0604020202020204" pitchFamily="34" charset="0"/>
              </a:rPr>
              <a:t>smoke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affecting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lumbs</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sigth</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Stand up position for people </a:t>
            </a:r>
            <a:r>
              <a:rPr lang="fr-FR" sz="2400" dirty="0" err="1">
                <a:latin typeface="Arial" panose="020B0604020202020204" pitchFamily="34" charset="0"/>
                <a:cs typeface="Arial" panose="020B0604020202020204" pitchFamily="34" charset="0"/>
              </a:rPr>
              <a:t>preparing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meals</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Water </a:t>
            </a:r>
            <a:r>
              <a:rPr lang="fr-FR" sz="2400" dirty="0" err="1">
                <a:highlight>
                  <a:srgbClr val="C0C0C0"/>
                </a:highlight>
                <a:latin typeface="Arial" panose="020B0604020202020204" pitchFamily="34" charset="0"/>
                <a:cs typeface="Arial" panose="020B0604020202020204" pitchFamily="34" charset="0"/>
              </a:rPr>
              <a:t>pasteurization</a:t>
            </a:r>
            <a:endParaRPr lang="fr-FR" sz="24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78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Test stage N°1 – </a:t>
            </a:r>
            <a:r>
              <a:rPr lang="fr-FR" sz="2400" b="1" dirty="0" err="1">
                <a:latin typeface="Arial" panose="020B0604020202020204" pitchFamily="34" charset="0"/>
                <a:cs typeface="Arial" panose="020B0604020202020204" pitchFamily="34" charset="0"/>
              </a:rPr>
              <a:t>January</a:t>
            </a:r>
            <a:r>
              <a:rPr lang="fr-FR" sz="2400" b="1" dirty="0">
                <a:latin typeface="Arial" panose="020B0604020202020204" pitchFamily="34" charset="0"/>
                <a:cs typeface="Arial" panose="020B0604020202020204" pitchFamily="34" charset="0"/>
              </a:rPr>
              <a:t> 2018.</a:t>
            </a:r>
          </a:p>
          <a:p>
            <a:pPr marL="0" indent="0">
              <a:buNone/>
            </a:pPr>
            <a:r>
              <a:rPr lang="fr-FR" sz="2400" dirty="0" err="1">
                <a:latin typeface="Arial" panose="020B0604020202020204" pitchFamily="34" charset="0"/>
                <a:cs typeface="Arial" panose="020B0604020202020204" pitchFamily="34" charset="0"/>
              </a:rPr>
              <a:t>Choice</a:t>
            </a:r>
            <a:r>
              <a:rPr lang="fr-FR" sz="2400" dirty="0">
                <a:latin typeface="Arial" panose="020B0604020202020204" pitchFamily="34" charset="0"/>
                <a:cs typeface="Arial" panose="020B0604020202020204" pitchFamily="34" charset="0"/>
              </a:rPr>
              <a:t> of Burkina Faso</a:t>
            </a:r>
          </a:p>
          <a:p>
            <a:r>
              <a:rPr lang="fr-FR" sz="2400" dirty="0" err="1">
                <a:latin typeface="Arial" panose="020B0604020202020204" pitchFamily="34" charset="0"/>
                <a:cs typeface="Arial" panose="020B0604020202020204" pitchFamily="34" charset="0"/>
              </a:rPr>
              <a:t>Because</a:t>
            </a:r>
            <a:r>
              <a:rPr lang="fr-FR" sz="2400" dirty="0">
                <a:latin typeface="Arial" panose="020B0604020202020204" pitchFamily="34" charset="0"/>
                <a:cs typeface="Arial" panose="020B0604020202020204" pitchFamily="34" charset="0"/>
              </a:rPr>
              <a:t> a </a:t>
            </a:r>
            <a:r>
              <a:rPr lang="fr-FR" sz="2400" dirty="0" err="1">
                <a:latin typeface="Arial" panose="020B0604020202020204" pitchFamily="34" charset="0"/>
                <a:cs typeface="Arial" panose="020B0604020202020204" pitchFamily="34" charset="0"/>
              </a:rPr>
              <a:t>similar</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operation</a:t>
            </a:r>
            <a:r>
              <a:rPr lang="fr-FR" sz="2400" dirty="0">
                <a:latin typeface="Arial" panose="020B0604020202020204" pitchFamily="34" charset="0"/>
                <a:cs typeface="Arial" panose="020B0604020202020204" pitchFamily="34" charset="0"/>
              </a:rPr>
              <a:t> has been </a:t>
            </a:r>
            <a:r>
              <a:rPr lang="fr-FR" sz="2400" dirty="0" err="1">
                <a:latin typeface="Arial" panose="020B0604020202020204" pitchFamily="34" charset="0"/>
                <a:cs typeface="Arial" panose="020B0604020202020204" pitchFamily="34" charset="0"/>
              </a:rPr>
              <a:t>carried</a:t>
            </a:r>
            <a:r>
              <a:rPr lang="fr-FR" sz="2400" dirty="0">
                <a:latin typeface="Arial" panose="020B0604020202020204" pitchFamily="34" charset="0"/>
                <a:cs typeface="Arial" panose="020B0604020202020204" pitchFamily="34" charset="0"/>
              </a:rPr>
              <a:t> out by the designer of the </a:t>
            </a:r>
            <a:r>
              <a:rPr lang="fr-FR" sz="2400" dirty="0" err="1">
                <a:latin typeface="Arial" panose="020B0604020202020204" pitchFamily="34" charset="0"/>
                <a:cs typeface="Arial" panose="020B0604020202020204" pitchFamily="34" charset="0"/>
              </a:rPr>
              <a:t>cooker</a:t>
            </a:r>
            <a:r>
              <a:rPr lang="fr-FR" sz="2400" dirty="0">
                <a:latin typeface="Arial" panose="020B0604020202020204" pitchFamily="34" charset="0"/>
                <a:cs typeface="Arial" panose="020B0604020202020204" pitchFamily="34" charset="0"/>
              </a:rPr>
              <a:t>, in </a:t>
            </a:r>
            <a:r>
              <a:rPr lang="fr-FR" sz="2400" dirty="0" err="1">
                <a:latin typeface="Arial" panose="020B0604020202020204" pitchFamily="34" charset="0"/>
                <a:cs typeface="Arial" panose="020B0604020202020204" pitchFamily="34" charset="0"/>
              </a:rPr>
              <a:t>this</a:t>
            </a:r>
            <a:r>
              <a:rPr lang="fr-FR" sz="2400" dirty="0">
                <a:latin typeface="Arial" panose="020B0604020202020204" pitchFamily="34" charset="0"/>
                <a:cs typeface="Arial" panose="020B0604020202020204" pitchFamily="34" charset="0"/>
              </a:rPr>
              <a:t> country</a:t>
            </a:r>
            <a:r>
              <a:rPr lang="fr-FR" sz="2400" b="1"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with</a:t>
            </a:r>
            <a:r>
              <a:rPr lang="fr-FR" sz="2400" dirty="0">
                <a:latin typeface="Arial" panose="020B0604020202020204" pitchFamily="34" charset="0"/>
                <a:cs typeface="Arial" panose="020B0604020202020204" pitchFamily="34" charset="0"/>
              </a:rPr>
              <a:t> a good return of </a:t>
            </a:r>
            <a:r>
              <a:rPr lang="fr-FR" sz="2400" dirty="0" err="1">
                <a:latin typeface="Arial" panose="020B0604020202020204" pitchFamily="34" charset="0"/>
                <a:cs typeface="Arial" panose="020B0604020202020204" pitchFamily="34" charset="0"/>
              </a:rPr>
              <a:t>experience</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Because</a:t>
            </a:r>
            <a:r>
              <a:rPr lang="fr-FR" sz="2400" dirty="0">
                <a:latin typeface="Arial" panose="020B0604020202020204" pitchFamily="34" charset="0"/>
                <a:cs typeface="Arial" panose="020B0604020202020204" pitchFamily="34" charset="0"/>
              </a:rPr>
              <a:t> a </a:t>
            </a:r>
            <a:r>
              <a:rPr lang="fr-FR" sz="2400" dirty="0" err="1">
                <a:latin typeface="Arial" panose="020B0604020202020204" pitchFamily="34" charset="0"/>
                <a:cs typeface="Arial" panose="020B0604020202020204" pitchFamily="34" charset="0"/>
              </a:rPr>
              <a:t>friend</a:t>
            </a:r>
            <a:r>
              <a:rPr lang="fr-FR" sz="2400" dirty="0">
                <a:latin typeface="Arial" panose="020B0604020202020204" pitchFamily="34" charset="0"/>
                <a:cs typeface="Arial" panose="020B0604020202020204" pitchFamily="34" charset="0"/>
              </a:rPr>
              <a:t> of Tours lions Club </a:t>
            </a:r>
            <a:r>
              <a:rPr lang="fr-FR" sz="2400" dirty="0" err="1">
                <a:latin typeface="Arial" panose="020B0604020202020204" pitchFamily="34" charset="0"/>
                <a:cs typeface="Arial" panose="020B0604020202020204" pitchFamily="34" charset="0"/>
              </a:rPr>
              <a:t>was</a:t>
            </a:r>
            <a:r>
              <a:rPr lang="fr-FR" sz="2400" dirty="0">
                <a:latin typeface="Arial" panose="020B0604020202020204" pitchFamily="34" charset="0"/>
                <a:cs typeface="Arial" panose="020B0604020202020204" pitchFamily="34" charset="0"/>
              </a:rPr>
              <a:t> acting in </a:t>
            </a:r>
            <a:r>
              <a:rPr lang="fr-FR" sz="2400" dirty="0" err="1">
                <a:latin typeface="Arial" panose="020B0604020202020204" pitchFamily="34" charset="0"/>
                <a:cs typeface="Arial" panose="020B0604020202020204" pitchFamily="34" charset="0"/>
              </a:rPr>
              <a:t>this</a:t>
            </a:r>
            <a:r>
              <a:rPr lang="fr-FR" sz="2400" dirty="0">
                <a:latin typeface="Arial" panose="020B0604020202020204" pitchFamily="34" charset="0"/>
                <a:cs typeface="Arial" panose="020B0604020202020204" pitchFamily="34" charset="0"/>
              </a:rPr>
              <a:t> country </a:t>
            </a:r>
            <a:r>
              <a:rPr lang="fr-FR" sz="2400" dirty="0" err="1">
                <a:latin typeface="Arial" panose="020B0604020202020204" pitchFamily="34" charset="0"/>
                <a:cs typeface="Arial" panose="020B0604020202020204" pitchFamily="34" charset="0"/>
              </a:rPr>
              <a:t>since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eigth</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years</a:t>
            </a:r>
            <a:r>
              <a:rPr lang="fr-FR" sz="2400" dirty="0">
                <a:latin typeface="Arial" panose="020B0604020202020204" pitchFamily="34" charset="0"/>
                <a:cs typeface="Arial" panose="020B0604020202020204" pitchFamily="34" charset="0"/>
              </a:rPr>
              <a:t>, and more </a:t>
            </a:r>
            <a:r>
              <a:rPr lang="fr-FR" sz="2400" dirty="0" err="1">
                <a:latin typeface="Arial" panose="020B0604020202020204" pitchFamily="34" charset="0"/>
                <a:cs typeface="Arial" panose="020B0604020202020204" pitchFamily="34" charset="0"/>
              </a:rPr>
              <a:t>specificaly</a:t>
            </a:r>
            <a:r>
              <a:rPr lang="fr-FR" sz="2400" dirty="0">
                <a:latin typeface="Arial" panose="020B0604020202020204" pitchFamily="34" charset="0"/>
                <a:cs typeface="Arial" panose="020B0604020202020204" pitchFamily="34" charset="0"/>
              </a:rPr>
              <a:t> in </a:t>
            </a:r>
            <a:r>
              <a:rPr lang="fr-FR" sz="2400" dirty="0" err="1">
                <a:latin typeface="Arial" panose="020B0604020202020204" pitchFamily="34" charset="0"/>
                <a:cs typeface="Arial" panose="020B0604020202020204" pitchFamily="34" charset="0"/>
              </a:rPr>
              <a:t>Bereba</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offering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his</a:t>
            </a:r>
            <a:r>
              <a:rPr lang="fr-FR" sz="2400" dirty="0">
                <a:latin typeface="Arial" panose="020B0604020202020204" pitchFamily="34" charset="0"/>
                <a:cs typeface="Arial" panose="020B0604020202020204" pitchFamily="34" charset="0"/>
              </a:rPr>
              <a:t> excellent </a:t>
            </a:r>
            <a:r>
              <a:rPr lang="fr-FR" sz="2400" dirty="0" err="1">
                <a:latin typeface="Arial" panose="020B0604020202020204" pitchFamily="34" charset="0"/>
                <a:cs typeface="Arial" panose="020B0604020202020204" pitchFamily="34" charset="0"/>
              </a:rPr>
              <a:t>knowledge</a:t>
            </a:r>
            <a:r>
              <a:rPr lang="fr-FR" sz="2400" dirty="0">
                <a:latin typeface="Arial" panose="020B0604020202020204" pitchFamily="34" charset="0"/>
                <a:cs typeface="Arial" panose="020B0604020202020204" pitchFamily="34" charset="0"/>
              </a:rPr>
              <a:t> of the sites to </a:t>
            </a:r>
            <a:r>
              <a:rPr lang="fr-FR" sz="2400" dirty="0" err="1">
                <a:latin typeface="Arial" panose="020B0604020202020204" pitchFamily="34" charset="0"/>
                <a:cs typeface="Arial" panose="020B0604020202020204" pitchFamily="34" charset="0"/>
              </a:rPr>
              <a:t>be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visited</a:t>
            </a:r>
            <a:r>
              <a:rPr lang="fr-FR" sz="2400" dirty="0">
                <a:latin typeface="Arial" panose="020B0604020202020204" pitchFamily="34" charset="0"/>
                <a:cs typeface="Arial" panose="020B0604020202020204" pitchFamily="34" charset="0"/>
              </a:rPr>
              <a:t>, of people and usages</a:t>
            </a:r>
          </a:p>
          <a:p>
            <a:pPr marL="0" indent="0">
              <a:buNone/>
            </a:pPr>
            <a:r>
              <a:rPr lang="fr-FR" sz="2400" dirty="0" err="1">
                <a:latin typeface="Arial" panose="020B0604020202020204" pitchFamily="34" charset="0"/>
                <a:cs typeface="Arial" panose="020B0604020202020204" pitchFamily="34" charset="0"/>
              </a:rPr>
              <a:t>Choice</a:t>
            </a:r>
            <a:r>
              <a:rPr lang="fr-FR" sz="2400" dirty="0">
                <a:latin typeface="Arial" panose="020B0604020202020204" pitchFamily="34" charset="0"/>
                <a:cs typeface="Arial" panose="020B0604020202020204" pitchFamily="34" charset="0"/>
              </a:rPr>
              <a:t> for a quick </a:t>
            </a:r>
            <a:r>
              <a:rPr lang="fr-FR" sz="2400" dirty="0" err="1">
                <a:latin typeface="Arial" panose="020B0604020202020204" pitchFamily="34" charset="0"/>
                <a:cs typeface="Arial" panose="020B0604020202020204" pitchFamily="34" charset="0"/>
              </a:rPr>
              <a:t>start</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Forget » </a:t>
            </a:r>
            <a:r>
              <a:rPr lang="fr-FR" sz="2400" dirty="0" err="1">
                <a:latin typeface="Arial" panose="020B0604020202020204" pitchFamily="34" charset="0"/>
                <a:cs typeface="Arial" panose="020B0604020202020204" pitchFamily="34" charset="0"/>
              </a:rPr>
              <a:t>Oak</a:t>
            </a:r>
            <a:r>
              <a:rPr lang="fr-FR" sz="2400" dirty="0">
                <a:latin typeface="Arial" panose="020B0604020202020204" pitchFamily="34" charset="0"/>
                <a:cs typeface="Arial" panose="020B0604020202020204" pitchFamily="34" charset="0"/>
              </a:rPr>
              <a:t> Brook </a:t>
            </a:r>
            <a:r>
              <a:rPr lang="fr-FR" sz="2400" dirty="0" err="1">
                <a:latin typeface="Arial" panose="020B0604020202020204" pitchFamily="34" charset="0"/>
                <a:cs typeface="Arial" panose="020B0604020202020204" pitchFamily="34" charset="0"/>
              </a:rPr>
              <a:t>response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otherwise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loose</a:t>
            </a:r>
            <a:r>
              <a:rPr lang="fr-FR" sz="2400" dirty="0">
                <a:latin typeface="Arial" panose="020B0604020202020204" pitchFamily="34" charset="0"/>
                <a:cs typeface="Arial" panose="020B0604020202020204" pitchFamily="34" charset="0"/>
              </a:rPr>
              <a:t> one </a:t>
            </a:r>
            <a:r>
              <a:rPr lang="fr-FR" sz="2400" dirty="0" err="1">
                <a:latin typeface="Arial" panose="020B0604020202020204" pitchFamily="34" charset="0"/>
                <a:cs typeface="Arial" panose="020B0604020202020204" pitchFamily="34" charset="0"/>
              </a:rPr>
              <a:t>year</a:t>
            </a:r>
            <a:r>
              <a:rPr lang="fr-FR" sz="2400"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In </a:t>
            </a:r>
            <a:r>
              <a:rPr lang="fr-FR" sz="2400" dirty="0" err="1">
                <a:latin typeface="Arial" panose="020B0604020202020204" pitchFamily="34" charset="0"/>
                <a:cs typeface="Arial" panose="020B0604020202020204" pitchFamily="34" charset="0"/>
              </a:rPr>
              <a:t>january</a:t>
            </a:r>
            <a:r>
              <a:rPr lang="fr-FR" sz="2400" dirty="0">
                <a:latin typeface="Arial" panose="020B0604020202020204" pitchFamily="34" charset="0"/>
                <a:cs typeface="Arial" panose="020B0604020202020204" pitchFamily="34" charset="0"/>
              </a:rPr>
              <a:t> 2018 to </a:t>
            </a:r>
            <a:r>
              <a:rPr lang="fr-FR" sz="2400" dirty="0" err="1">
                <a:latin typeface="Arial" panose="020B0604020202020204" pitchFamily="34" charset="0"/>
                <a:cs typeface="Arial" panose="020B0604020202020204" pitchFamily="34" charset="0"/>
              </a:rPr>
              <a:t>take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opportunity</a:t>
            </a:r>
            <a:r>
              <a:rPr lang="fr-FR" sz="2400" dirty="0">
                <a:latin typeface="Arial" panose="020B0604020202020204" pitchFamily="34" charset="0"/>
                <a:cs typeface="Arial" panose="020B0604020202020204" pitchFamily="34" charset="0"/>
              </a:rPr>
              <a:t> of Lions Tours </a:t>
            </a:r>
            <a:r>
              <a:rPr lang="fr-FR" sz="2400" dirty="0" err="1">
                <a:latin typeface="Arial" panose="020B0604020202020204" pitchFamily="34" charset="0"/>
                <a:cs typeface="Arial" panose="020B0604020202020204" pitchFamily="34" charset="0"/>
              </a:rPr>
              <a:t>visit</a:t>
            </a:r>
            <a:r>
              <a:rPr lang="fr-FR" sz="2400" dirty="0">
                <a:latin typeface="Arial" panose="020B0604020202020204" pitchFamily="34" charset="0"/>
                <a:cs typeface="Arial" panose="020B0604020202020204" pitchFamily="34" charset="0"/>
              </a:rPr>
              <a:t> in </a:t>
            </a:r>
            <a:r>
              <a:rPr lang="fr-FR" sz="2400" dirty="0" err="1">
                <a:latin typeface="Arial" panose="020B0604020202020204" pitchFamily="34" charset="0"/>
                <a:cs typeface="Arial" panose="020B0604020202020204" pitchFamily="34" charset="0"/>
              </a:rPr>
              <a:t>Béréba</a:t>
            </a:r>
            <a:r>
              <a:rPr lang="fr-FR" sz="2400"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significant</a:t>
            </a:r>
            <a:r>
              <a:rPr lang="fr-FR" sz="2400" dirty="0">
                <a:latin typeface="Arial" panose="020B0604020202020204" pitchFamily="34" charset="0"/>
                <a:cs typeface="Arial" panose="020B0604020202020204" pitchFamily="34" charset="0"/>
              </a:rPr>
              <a:t> time </a:t>
            </a:r>
            <a:r>
              <a:rPr lang="fr-FR" sz="2400" dirty="0" err="1">
                <a:latin typeface="Arial" panose="020B0604020202020204" pitchFamily="34" charset="0"/>
                <a:cs typeface="Arial" panose="020B0604020202020204" pitchFamily="34" charset="0"/>
              </a:rPr>
              <a:t>saving</a:t>
            </a:r>
            <a:r>
              <a:rPr lang="fr-F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6658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9788" y="365126"/>
            <a:ext cx="10515600" cy="668028"/>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2" name="Espace réservé du texte 1">
            <a:extLst>
              <a:ext uri="{FF2B5EF4-FFF2-40B4-BE49-F238E27FC236}">
                <a16:creationId xmlns:a16="http://schemas.microsoft.com/office/drawing/2014/main" id="{85E2A2EA-463C-FA46-9364-15251B6F0ED3}"/>
              </a:ext>
            </a:extLst>
          </p:cNvPr>
          <p:cNvSpPr>
            <a:spLocks noGrp="1"/>
          </p:cNvSpPr>
          <p:nvPr>
            <p:ph type="body" idx="1"/>
          </p:nvPr>
        </p:nvSpPr>
        <p:spPr>
          <a:xfrm>
            <a:off x="839788" y="1211284"/>
            <a:ext cx="4824743" cy="843148"/>
          </a:xfrm>
        </p:spPr>
        <p:txBody>
          <a:bodyPr/>
          <a:lstStyle/>
          <a:p>
            <a:r>
              <a:rPr lang="fr-FR" dirty="0">
                <a:latin typeface="Arial" panose="020B0604020202020204" pitchFamily="34" charset="0"/>
                <a:cs typeface="Arial" panose="020B0604020202020204" pitchFamily="34" charset="0"/>
              </a:rPr>
              <a:t>Test stage N°1 – </a:t>
            </a:r>
            <a:r>
              <a:rPr lang="fr-FR" dirty="0" err="1">
                <a:latin typeface="Arial" panose="020B0604020202020204" pitchFamily="34" charset="0"/>
                <a:cs typeface="Arial" panose="020B0604020202020204" pitchFamily="34" charset="0"/>
              </a:rPr>
              <a:t>January</a:t>
            </a:r>
            <a:r>
              <a:rPr lang="fr-FR" dirty="0">
                <a:latin typeface="Arial" panose="020B0604020202020204" pitchFamily="34" charset="0"/>
                <a:cs typeface="Arial" panose="020B0604020202020204" pitchFamily="34" charset="0"/>
              </a:rPr>
              <a:t> 2018.</a:t>
            </a:r>
          </a:p>
          <a:p>
            <a:endParaRPr lang="fr-FR" dirty="0"/>
          </a:p>
        </p:txBody>
      </p:sp>
      <p:sp>
        <p:nvSpPr>
          <p:cNvPr id="5" name="Espace réservé du texte 4">
            <a:extLst>
              <a:ext uri="{FF2B5EF4-FFF2-40B4-BE49-F238E27FC236}">
                <a16:creationId xmlns:a16="http://schemas.microsoft.com/office/drawing/2014/main" id="{0211FC32-0EA5-4F4B-83BE-EC469AACF5C9}"/>
              </a:ext>
            </a:extLst>
          </p:cNvPr>
          <p:cNvSpPr>
            <a:spLocks noGrp="1"/>
          </p:cNvSpPr>
          <p:nvPr>
            <p:ph type="body" sz="quarter" idx="3"/>
          </p:nvPr>
        </p:nvSpPr>
        <p:spPr>
          <a:xfrm>
            <a:off x="6172200" y="1211285"/>
            <a:ext cx="5183188" cy="843148"/>
          </a:xfrm>
        </p:spPr>
        <p:txBody>
          <a:bodyPr/>
          <a:lstStyle/>
          <a:p>
            <a:r>
              <a:rPr lang="fr-FR" dirty="0">
                <a:latin typeface="Arial" panose="020B0604020202020204" pitchFamily="34" charset="0"/>
                <a:cs typeface="Arial" panose="020B0604020202020204" pitchFamily="34" charset="0"/>
              </a:rPr>
              <a:t>Localisation.</a:t>
            </a:r>
          </a:p>
          <a:p>
            <a:endParaRPr lang="fr-FR" dirty="0"/>
          </a:p>
        </p:txBody>
      </p:sp>
      <p:pic>
        <p:nvPicPr>
          <p:cNvPr id="15" name="Espace réservé du contenu 5">
            <a:extLst>
              <a:ext uri="{FF2B5EF4-FFF2-40B4-BE49-F238E27FC236}">
                <a16:creationId xmlns:a16="http://schemas.microsoft.com/office/drawing/2014/main" id="{096471D5-9C8C-844B-B47C-99980BD54D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00150" y="2054433"/>
            <a:ext cx="4140757" cy="4453720"/>
          </a:xfrm>
        </p:spPr>
      </p:pic>
      <p:pic>
        <p:nvPicPr>
          <p:cNvPr id="16" name="Espace réservé du contenu 3">
            <a:extLst>
              <a:ext uri="{FF2B5EF4-FFF2-40B4-BE49-F238E27FC236}">
                <a16:creationId xmlns:a16="http://schemas.microsoft.com/office/drawing/2014/main" id="{089385E4-27F7-3540-B7D8-5760BB51C37B}"/>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744372" y="2073841"/>
            <a:ext cx="5611016" cy="4434312"/>
          </a:xfrm>
        </p:spPr>
      </p:pic>
    </p:spTree>
    <p:extLst>
      <p:ext uri="{BB962C8B-B14F-4D97-AF65-F5344CB8AC3E}">
        <p14:creationId xmlns:p14="http://schemas.microsoft.com/office/powerpoint/2010/main" val="160125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9788" y="365126"/>
            <a:ext cx="10515600" cy="668028"/>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2" name="Espace réservé du texte 1">
            <a:extLst>
              <a:ext uri="{FF2B5EF4-FFF2-40B4-BE49-F238E27FC236}">
                <a16:creationId xmlns:a16="http://schemas.microsoft.com/office/drawing/2014/main" id="{85E2A2EA-463C-FA46-9364-15251B6F0ED3}"/>
              </a:ext>
            </a:extLst>
          </p:cNvPr>
          <p:cNvSpPr>
            <a:spLocks noGrp="1"/>
          </p:cNvSpPr>
          <p:nvPr>
            <p:ph type="body" idx="1"/>
          </p:nvPr>
        </p:nvSpPr>
        <p:spPr>
          <a:xfrm>
            <a:off x="839788" y="1211284"/>
            <a:ext cx="4824743" cy="843148"/>
          </a:xfrm>
        </p:spPr>
        <p:txBody>
          <a:bodyPr/>
          <a:lstStyle/>
          <a:p>
            <a:r>
              <a:rPr lang="fr-FR" dirty="0">
                <a:latin typeface="Arial" panose="020B0604020202020204" pitchFamily="34" charset="0"/>
                <a:cs typeface="Arial" panose="020B0604020202020204" pitchFamily="34" charset="0"/>
              </a:rPr>
              <a:t>Test stage N°1 – </a:t>
            </a:r>
            <a:r>
              <a:rPr lang="fr-FR" dirty="0" err="1">
                <a:latin typeface="Arial" panose="020B0604020202020204" pitchFamily="34" charset="0"/>
                <a:cs typeface="Arial" panose="020B0604020202020204" pitchFamily="34" charset="0"/>
              </a:rPr>
              <a:t>January</a:t>
            </a:r>
            <a:r>
              <a:rPr lang="fr-FR" dirty="0">
                <a:latin typeface="Arial" panose="020B0604020202020204" pitchFamily="34" charset="0"/>
                <a:cs typeface="Arial" panose="020B0604020202020204" pitchFamily="34" charset="0"/>
              </a:rPr>
              <a:t> 2018.</a:t>
            </a:r>
          </a:p>
          <a:p>
            <a:endParaRPr lang="fr-FR" dirty="0"/>
          </a:p>
        </p:txBody>
      </p:sp>
      <p:sp>
        <p:nvSpPr>
          <p:cNvPr id="5" name="Espace réservé du texte 4">
            <a:extLst>
              <a:ext uri="{FF2B5EF4-FFF2-40B4-BE49-F238E27FC236}">
                <a16:creationId xmlns:a16="http://schemas.microsoft.com/office/drawing/2014/main" id="{0211FC32-0EA5-4F4B-83BE-EC469AACF5C9}"/>
              </a:ext>
            </a:extLst>
          </p:cNvPr>
          <p:cNvSpPr>
            <a:spLocks noGrp="1"/>
          </p:cNvSpPr>
          <p:nvPr>
            <p:ph type="body" sz="quarter" idx="3"/>
          </p:nvPr>
        </p:nvSpPr>
        <p:spPr>
          <a:xfrm>
            <a:off x="6172200" y="1211285"/>
            <a:ext cx="5183188" cy="843148"/>
          </a:xfrm>
        </p:spPr>
        <p:txBody>
          <a:bodyPr/>
          <a:lstStyle/>
          <a:p>
            <a:r>
              <a:rPr lang="fr-FR" dirty="0">
                <a:latin typeface="Arial" panose="020B0604020202020204" pitchFamily="34" charset="0"/>
                <a:cs typeface="Arial" panose="020B0604020202020204" pitchFamily="34" charset="0"/>
              </a:rPr>
              <a:t>Localisation.</a:t>
            </a:r>
          </a:p>
          <a:p>
            <a:endParaRPr lang="fr-FR" dirty="0"/>
          </a:p>
        </p:txBody>
      </p:sp>
      <p:pic>
        <p:nvPicPr>
          <p:cNvPr id="11" name="Espace réservé du contenu 3">
            <a:extLst>
              <a:ext uri="{FF2B5EF4-FFF2-40B4-BE49-F238E27FC236}">
                <a16:creationId xmlns:a16="http://schemas.microsoft.com/office/drawing/2014/main" id="{C76980FD-419A-CF4D-B1F4-42EA9EA8B0B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054432"/>
            <a:ext cx="5183188" cy="4126477"/>
          </a:xfrm>
          <a:solidFill>
            <a:srgbClr val="FFFF00"/>
          </a:solidFill>
          <a:ln w="3175">
            <a:solidFill>
              <a:schemeClr val="accent1"/>
            </a:solidFill>
          </a:ln>
        </p:spPr>
      </p:pic>
      <p:pic>
        <p:nvPicPr>
          <p:cNvPr id="17" name="Espace réservé du contenu 16">
            <a:extLst>
              <a:ext uri="{FF2B5EF4-FFF2-40B4-BE49-F238E27FC236}">
                <a16:creationId xmlns:a16="http://schemas.microsoft.com/office/drawing/2014/main" id="{384C189D-A6CD-7242-8E69-AEC41E8D97C4}"/>
              </a:ext>
            </a:extLst>
          </p:cNvPr>
          <p:cNvPicPr>
            <a:picLocks noGrp="1" noChangeAspect="1"/>
          </p:cNvPicPr>
          <p:nvPr>
            <p:ph sz="half" idx="2"/>
          </p:nvPr>
        </p:nvPicPr>
        <p:blipFill>
          <a:blip r:embed="rId4"/>
          <a:stretch>
            <a:fillRect/>
          </a:stretch>
        </p:blipFill>
        <p:spPr>
          <a:xfrm>
            <a:off x="839788" y="2232562"/>
            <a:ext cx="5157787" cy="3937184"/>
          </a:xfrm>
        </p:spPr>
      </p:pic>
    </p:spTree>
    <p:extLst>
      <p:ext uri="{BB962C8B-B14F-4D97-AF65-F5344CB8AC3E}">
        <p14:creationId xmlns:p14="http://schemas.microsoft.com/office/powerpoint/2010/main" val="413168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5"/>
            <a:ext cx="10515600" cy="656153"/>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7" name="Espace réservé du contenu 6">
            <a:extLst>
              <a:ext uri="{FF2B5EF4-FFF2-40B4-BE49-F238E27FC236}">
                <a16:creationId xmlns:a16="http://schemas.microsoft.com/office/drawing/2014/main" id="{FE5AC147-BA8C-6449-82D4-1F2BDD319881}"/>
              </a:ext>
            </a:extLst>
          </p:cNvPr>
          <p:cNvSpPr>
            <a:spLocks noGrp="1"/>
          </p:cNvSpPr>
          <p:nvPr>
            <p:ph idx="1"/>
          </p:nvPr>
        </p:nvSpPr>
        <p:spPr>
          <a:xfrm>
            <a:off x="838200" y="1021278"/>
            <a:ext cx="10515600" cy="5605153"/>
          </a:xfrm>
        </p:spPr>
        <p:txBody>
          <a:bodyPr/>
          <a:lstStyle/>
          <a:p>
            <a:pPr marL="0" indent="0">
              <a:buNone/>
            </a:pPr>
            <a:r>
              <a:rPr lang="fr-FR" sz="2400" b="1" dirty="0">
                <a:latin typeface="Arial" panose="020B0604020202020204" pitchFamily="34" charset="0"/>
                <a:cs typeface="Arial" panose="020B0604020202020204" pitchFamily="34" charset="0"/>
              </a:rPr>
              <a:t>Test stage N°1 – </a:t>
            </a:r>
            <a:r>
              <a:rPr lang="fr-FR" sz="2400" b="1" dirty="0" err="1">
                <a:latin typeface="Arial" panose="020B0604020202020204" pitchFamily="34" charset="0"/>
                <a:cs typeface="Arial" panose="020B0604020202020204" pitchFamily="34" charset="0"/>
              </a:rPr>
              <a:t>January</a:t>
            </a:r>
            <a:r>
              <a:rPr lang="fr-FR" sz="2400" b="1" dirty="0">
                <a:latin typeface="Arial" panose="020B0604020202020204" pitchFamily="34" charset="0"/>
                <a:cs typeface="Arial" panose="020B0604020202020204" pitchFamily="34" charset="0"/>
              </a:rPr>
              <a:t> 2018 </a:t>
            </a:r>
            <a:r>
              <a:rPr lang="fr-FR" b="1" dirty="0">
                <a:latin typeface="Arial" panose="020B0604020202020204" pitchFamily="34" charset="0"/>
                <a:cs typeface="Arial" panose="020B0604020202020204" pitchFamily="34" charset="0"/>
              </a:rPr>
              <a:t>.</a:t>
            </a:r>
          </a:p>
          <a:p>
            <a:r>
              <a:rPr lang="fr-FR" sz="2400" dirty="0"/>
              <a:t>15 </a:t>
            </a:r>
            <a:r>
              <a:rPr lang="fr-FR" sz="2400" dirty="0" err="1"/>
              <a:t>cookers</a:t>
            </a:r>
            <a:r>
              <a:rPr lang="fr-FR" sz="2400" dirty="0"/>
              <a:t> </a:t>
            </a:r>
            <a:r>
              <a:rPr lang="fr-FR" sz="2400" dirty="0" err="1"/>
              <a:t>implemented</a:t>
            </a:r>
            <a:r>
              <a:rPr lang="fr-FR" sz="2400" dirty="0"/>
              <a:t> in </a:t>
            </a:r>
            <a:r>
              <a:rPr lang="fr-FR" sz="2400" dirty="0" err="1"/>
              <a:t>families</a:t>
            </a:r>
            <a:r>
              <a:rPr lang="fr-FR" sz="2400" dirty="0"/>
              <a:t> of </a:t>
            </a:r>
            <a:r>
              <a:rPr lang="fr-FR" sz="2400" dirty="0" err="1"/>
              <a:t>Béréba</a:t>
            </a:r>
            <a:r>
              <a:rPr lang="fr-FR" sz="2400" dirty="0"/>
              <a:t> village</a:t>
            </a:r>
          </a:p>
          <a:p>
            <a:r>
              <a:rPr lang="fr-FR" sz="2400" dirty="0"/>
              <a:t>Training session in Ouagadougou for 6 </a:t>
            </a:r>
            <a:r>
              <a:rPr lang="fr-FR" sz="2400" dirty="0" err="1"/>
              <a:t>persons</a:t>
            </a:r>
            <a:endParaRPr lang="fr-FR" sz="2400" dirty="0"/>
          </a:p>
          <a:p>
            <a:pPr marL="0" indent="0">
              <a:buNone/>
            </a:pPr>
            <a:r>
              <a:rPr lang="fr-FR" sz="2400" b="1" dirty="0">
                <a:latin typeface="Arial" panose="020B0604020202020204" pitchFamily="34" charset="0"/>
                <a:cs typeface="Arial" panose="020B0604020202020204" pitchFamily="34" charset="0"/>
              </a:rPr>
              <a:t>Test stage N°1 – April/</a:t>
            </a:r>
            <a:r>
              <a:rPr lang="fr-FR" sz="2400" b="1" dirty="0" err="1">
                <a:latin typeface="Arial" panose="020B0604020202020204" pitchFamily="34" charset="0"/>
                <a:cs typeface="Arial" panose="020B0604020202020204" pitchFamily="34" charset="0"/>
              </a:rPr>
              <a:t>may</a:t>
            </a:r>
            <a:r>
              <a:rPr lang="fr-FR" sz="2400" b="1" dirty="0">
                <a:latin typeface="Arial" panose="020B0604020202020204" pitchFamily="34" charset="0"/>
                <a:cs typeface="Arial" panose="020B0604020202020204" pitchFamily="34" charset="0"/>
              </a:rPr>
              <a:t> 2018</a:t>
            </a:r>
            <a:r>
              <a:rPr lang="fr-FR" sz="2400"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First </a:t>
            </a:r>
            <a:r>
              <a:rPr lang="fr-FR" sz="2400" dirty="0" err="1">
                <a:latin typeface="Arial" panose="020B0604020202020204" pitchFamily="34" charset="0"/>
                <a:cs typeface="Arial" panose="020B0604020202020204" pitchFamily="34" charset="0"/>
              </a:rPr>
              <a:t>feed</a:t>
            </a:r>
            <a:r>
              <a:rPr lang="fr-FR" sz="2400" dirty="0">
                <a:latin typeface="Arial" panose="020B0604020202020204" pitchFamily="34" charset="0"/>
                <a:cs typeface="Arial" panose="020B0604020202020204" pitchFamily="34" charset="0"/>
              </a:rPr>
              <a:t> back; </a:t>
            </a:r>
            <a:r>
              <a:rPr lang="fr-FR" sz="2400" dirty="0" err="1">
                <a:latin typeface="Arial" panose="020B0604020202020204" pitchFamily="34" charset="0"/>
                <a:cs typeface="Arial" panose="020B0604020202020204" pitchFamily="34" charset="0"/>
              </a:rPr>
              <a:t>some</a:t>
            </a:r>
            <a:r>
              <a:rPr lang="fr-FR" sz="2400" dirty="0">
                <a:latin typeface="Arial" panose="020B0604020202020204" pitchFamily="34" charset="0"/>
                <a:cs typeface="Arial" panose="020B0604020202020204" pitchFamily="34" charset="0"/>
              </a:rPr>
              <a:t> key issues :</a:t>
            </a:r>
          </a:p>
          <a:p>
            <a:pPr lvl="1"/>
            <a:r>
              <a:rPr lang="fr-FR" sz="2000" dirty="0" err="1">
                <a:latin typeface="Arial" panose="020B0604020202020204" pitchFamily="34" charset="0"/>
                <a:cs typeface="Arial" panose="020B0604020202020204" pitchFamily="34" charset="0"/>
              </a:rPr>
              <a:t>Device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friendly</a:t>
            </a:r>
            <a:r>
              <a:rPr lang="fr-FR" sz="2000" dirty="0">
                <a:latin typeface="Arial" panose="020B0604020202020204" pitchFamily="34" charset="0"/>
                <a:cs typeface="Arial" panose="020B0604020202020204" pitchFamily="34" charset="0"/>
              </a:rPr>
              <a:t> user or not?</a:t>
            </a:r>
          </a:p>
          <a:p>
            <a:pPr lvl="1"/>
            <a:r>
              <a:rPr lang="fr-FR" sz="2000" dirty="0">
                <a:latin typeface="Arial" panose="020B0604020202020204" pitchFamily="34" charset="0"/>
                <a:cs typeface="Arial" panose="020B0604020202020204" pitchFamily="34" charset="0"/>
              </a:rPr>
              <a:t>Cooking as </a:t>
            </a:r>
            <a:r>
              <a:rPr lang="fr-FR" sz="2000" dirty="0" err="1">
                <a:latin typeface="Arial" panose="020B0604020202020204" pitchFamily="34" charset="0"/>
                <a:cs typeface="Arial" panose="020B0604020202020204" pitchFamily="34" charset="0"/>
              </a:rPr>
              <a:t>well</a:t>
            </a:r>
            <a:r>
              <a:rPr lang="fr-FR" sz="2000" dirty="0">
                <a:latin typeface="Arial" panose="020B0604020202020204" pitchFamily="34" charset="0"/>
                <a:cs typeface="Arial" panose="020B0604020202020204" pitchFamily="34" charset="0"/>
              </a:rPr>
              <a:t> as </a:t>
            </a:r>
            <a:r>
              <a:rPr lang="fr-FR" sz="2000" dirty="0" err="1">
                <a:latin typeface="Arial" panose="020B0604020202020204" pitchFamily="34" charset="0"/>
                <a:cs typeface="Arial" panose="020B0604020202020204" pitchFamily="34" charset="0"/>
              </a:rPr>
              <a:t>traditional</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wood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fire</a:t>
            </a:r>
            <a:r>
              <a:rPr lang="fr-FR" sz="2000" dirty="0">
                <a:latin typeface="Arial" panose="020B0604020202020204" pitchFamily="34" charset="0"/>
                <a:cs typeface="Arial" panose="020B0604020202020204" pitchFamily="34" charset="0"/>
              </a:rPr>
              <a:t>?</a:t>
            </a:r>
          </a:p>
          <a:p>
            <a:pPr lvl="1"/>
            <a:r>
              <a:rPr lang="fr-FR" sz="2000" dirty="0" err="1">
                <a:latin typeface="Arial" panose="020B0604020202020204" pitchFamily="34" charset="0"/>
                <a:cs typeface="Arial" panose="020B0604020202020204" pitchFamily="34" charset="0"/>
              </a:rPr>
              <a:t>showing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savings</a:t>
            </a:r>
            <a:r>
              <a:rPr lang="fr-FR" sz="2000" dirty="0">
                <a:latin typeface="Arial" panose="020B0604020202020204" pitchFamily="34" charset="0"/>
                <a:cs typeface="Arial" panose="020B0604020202020204" pitchFamily="34" charset="0"/>
              </a:rPr>
              <a:t> in </a:t>
            </a:r>
            <a:r>
              <a:rPr lang="fr-FR" sz="2000" dirty="0" err="1">
                <a:latin typeface="Arial" panose="020B0604020202020204" pitchFamily="34" charset="0"/>
                <a:cs typeface="Arial" panose="020B0604020202020204" pitchFamily="34" charset="0"/>
              </a:rPr>
              <a:t>wood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purchases</a:t>
            </a:r>
            <a:r>
              <a:rPr lang="fr-FR" sz="2000"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First </a:t>
            </a:r>
            <a:r>
              <a:rPr lang="fr-FR" sz="2400" dirty="0" err="1">
                <a:latin typeface="Arial" panose="020B0604020202020204" pitchFamily="34" charset="0"/>
                <a:cs typeface="Arial" panose="020B0604020202020204" pitchFamily="34" charset="0"/>
              </a:rPr>
              <a:t>interim</a:t>
            </a:r>
            <a:r>
              <a:rPr lang="fr-FR" sz="2400" dirty="0">
                <a:latin typeface="Arial" panose="020B0604020202020204" pitchFamily="34" charset="0"/>
                <a:cs typeface="Arial" panose="020B0604020202020204" pitchFamily="34" charset="0"/>
              </a:rPr>
              <a:t> conclusion: </a:t>
            </a:r>
            <a:r>
              <a:rPr lang="fr-FR" sz="2400" dirty="0" err="1">
                <a:latin typeface="Arial" panose="020B0604020202020204" pitchFamily="34" charset="0"/>
                <a:cs typeface="Arial" panose="020B0604020202020204" pitchFamily="34" charset="0"/>
              </a:rPr>
              <a:t>implementation</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cookers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can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be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continued</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Choice</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families</a:t>
            </a:r>
            <a:r>
              <a:rPr lang="fr-FR" sz="2400" dirty="0">
                <a:latin typeface="Arial" panose="020B0604020202020204" pitchFamily="34" charset="0"/>
                <a:cs typeface="Arial" panose="020B0604020202020204" pitchFamily="34" charset="0"/>
              </a:rPr>
              <a:t> for </a:t>
            </a:r>
            <a:r>
              <a:rPr lang="fr-FR" sz="2400" dirty="0" err="1">
                <a:latin typeface="Arial" panose="020B0604020202020204" pitchFamily="34" charset="0"/>
                <a:cs typeface="Arial" panose="020B0604020202020204" pitchFamily="34" charset="0"/>
              </a:rPr>
              <a:t>further</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implementations</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avoid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any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kind</a:t>
            </a:r>
            <a:r>
              <a:rPr lang="fr-FR" sz="2400" dirty="0">
                <a:latin typeface="Arial" panose="020B0604020202020204" pitchFamily="34" charset="0"/>
                <a:cs typeface="Arial" panose="020B0604020202020204" pitchFamily="34" charset="0"/>
              </a:rPr>
              <a:t> of favoritisme, </a:t>
            </a:r>
            <a:r>
              <a:rPr lang="fr-FR" sz="2400" dirty="0" err="1">
                <a:latin typeface="Arial" panose="020B0604020202020204" pitchFamily="34" charset="0"/>
                <a:cs typeface="Arial" panose="020B0604020202020204" pitchFamily="34" charset="0"/>
              </a:rPr>
              <a:t>we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asked</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chiefs</a:t>
            </a:r>
            <a:r>
              <a:rPr lang="fr-FR" sz="2400" dirty="0">
                <a:latin typeface="Arial" panose="020B0604020202020204" pitchFamily="34" charset="0"/>
                <a:cs typeface="Arial" panose="020B0604020202020204" pitchFamily="34" charset="0"/>
              </a:rPr>
              <a:t> of VCD( Villages </a:t>
            </a:r>
            <a:r>
              <a:rPr lang="fr-FR" sz="2400" dirty="0" err="1">
                <a:latin typeface="Arial" panose="020B0604020202020204" pitchFamily="34" charset="0"/>
                <a:cs typeface="Arial" panose="020B0604020202020204" pitchFamily="34" charset="0"/>
              </a:rPr>
              <a:t>Councils</a:t>
            </a:r>
            <a:r>
              <a:rPr lang="fr-FR" sz="2400" dirty="0">
                <a:latin typeface="Arial" panose="020B0604020202020204" pitchFamily="34" charset="0"/>
                <a:cs typeface="Arial" panose="020B0604020202020204" pitchFamily="34" charset="0"/>
              </a:rPr>
              <a:t> for </a:t>
            </a:r>
            <a:r>
              <a:rPr lang="fr-FR" sz="2400" dirty="0" err="1">
                <a:latin typeface="Arial" panose="020B0604020202020204" pitchFamily="34" charset="0"/>
                <a:cs typeface="Arial" panose="020B0604020202020204" pitchFamily="34" charset="0"/>
              </a:rPr>
              <a:t>Development</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establish</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list</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families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where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will</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be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implemented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cookers</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extended</a:t>
            </a:r>
            <a:r>
              <a:rPr lang="fr-FR" sz="2400" dirty="0">
                <a:latin typeface="Arial" panose="020B0604020202020204" pitchFamily="34" charset="0"/>
                <a:cs typeface="Arial" panose="020B0604020202020204" pitchFamily="34" charset="0"/>
              </a:rPr>
              <a:t> to the </a:t>
            </a:r>
            <a:r>
              <a:rPr lang="fr-FR" sz="2400" dirty="0" err="1">
                <a:latin typeface="Arial" panose="020B0604020202020204" pitchFamily="34" charset="0"/>
                <a:cs typeface="Arial" panose="020B0604020202020204" pitchFamily="34" charset="0"/>
              </a:rPr>
              <a:t>whole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departement</a:t>
            </a:r>
            <a:r>
              <a:rPr lang="fr-FR" sz="2400" dirty="0">
                <a:latin typeface="Arial" panose="020B060402020202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377927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5"/>
            <a:ext cx="10515600" cy="656153"/>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pic>
        <p:nvPicPr>
          <p:cNvPr id="2" name="Espace réservé du contenu 1">
            <a:extLst>
              <a:ext uri="{FF2B5EF4-FFF2-40B4-BE49-F238E27FC236}">
                <a16:creationId xmlns:a16="http://schemas.microsoft.com/office/drawing/2014/main" id="{AE167323-5156-4E41-9686-CAA4E8AADAAC}"/>
              </a:ext>
            </a:extLst>
          </p:cNvPr>
          <p:cNvPicPr>
            <a:picLocks noGrp="1" noChangeAspect="1"/>
          </p:cNvPicPr>
          <p:nvPr>
            <p:ph idx="1"/>
          </p:nvPr>
        </p:nvPicPr>
        <p:blipFill>
          <a:blip r:embed="rId3"/>
          <a:stretch>
            <a:fillRect/>
          </a:stretch>
        </p:blipFill>
        <p:spPr>
          <a:xfrm>
            <a:off x="3464351" y="1020763"/>
            <a:ext cx="5263297" cy="5605462"/>
          </a:xfrm>
          <a:prstGeom prst="rect">
            <a:avLst/>
          </a:prstGeom>
        </p:spPr>
      </p:pic>
    </p:spTree>
    <p:extLst>
      <p:ext uri="{BB962C8B-B14F-4D97-AF65-F5344CB8AC3E}">
        <p14:creationId xmlns:p14="http://schemas.microsoft.com/office/powerpoint/2010/main" val="362624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5"/>
            <a:ext cx="10515600" cy="656153"/>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5" name="Espace réservé du contenu 4">
            <a:extLst>
              <a:ext uri="{FF2B5EF4-FFF2-40B4-BE49-F238E27FC236}">
                <a16:creationId xmlns:a16="http://schemas.microsoft.com/office/drawing/2014/main" id="{4BC0C76B-EFEB-E34F-B985-D3A9787BD286}"/>
              </a:ext>
            </a:extLst>
          </p:cNvPr>
          <p:cNvSpPr>
            <a:spLocks noGrp="1"/>
          </p:cNvSpPr>
          <p:nvPr>
            <p:ph idx="1"/>
          </p:nvPr>
        </p:nvSpPr>
        <p:spPr>
          <a:xfrm>
            <a:off x="838200" y="1021278"/>
            <a:ext cx="10515600" cy="5533901"/>
          </a:xfrm>
        </p:spPr>
        <p:txBody>
          <a:bodyPr>
            <a:normAutofit fontScale="25000" lnSpcReduction="20000"/>
          </a:bodyPr>
          <a:lstStyle/>
          <a:p>
            <a:pPr marL="0" indent="0">
              <a:buNone/>
            </a:pPr>
            <a:r>
              <a:rPr lang="fr-FR" sz="9600" b="1" dirty="0">
                <a:latin typeface="Arial" panose="020B0604020202020204" pitchFamily="34" charset="0"/>
                <a:cs typeface="Arial" panose="020B0604020202020204" pitchFamily="34" charset="0"/>
              </a:rPr>
              <a:t>Test stage N°1 – April/</a:t>
            </a:r>
            <a:r>
              <a:rPr lang="fr-FR" sz="9600" b="1" dirty="0" err="1">
                <a:latin typeface="Arial" panose="020B0604020202020204" pitchFamily="34" charset="0"/>
                <a:cs typeface="Arial" panose="020B0604020202020204" pitchFamily="34" charset="0"/>
              </a:rPr>
              <a:t>may</a:t>
            </a:r>
            <a:r>
              <a:rPr lang="fr-FR" sz="9600" b="1" dirty="0">
                <a:latin typeface="Arial" panose="020B0604020202020204" pitchFamily="34" charset="0"/>
                <a:cs typeface="Arial" panose="020B0604020202020204" pitchFamily="34" charset="0"/>
              </a:rPr>
              <a:t> 2018</a:t>
            </a:r>
            <a:r>
              <a:rPr lang="fr-FR" sz="9600" dirty="0">
                <a:latin typeface="Arial" panose="020B0604020202020204" pitchFamily="34" charset="0"/>
                <a:cs typeface="Arial" panose="020B0604020202020204" pitchFamily="34" charset="0"/>
              </a:rPr>
              <a:t>.</a:t>
            </a:r>
          </a:p>
          <a:p>
            <a:r>
              <a:rPr lang="fr-FR" sz="6400" dirty="0" err="1">
                <a:highlight>
                  <a:srgbClr val="FFFF00"/>
                </a:highlight>
                <a:latin typeface="Arial" panose="020B0604020202020204" pitchFamily="34" charset="0"/>
                <a:cs typeface="Arial" panose="020B0604020202020204" pitchFamily="34" charset="0"/>
              </a:rPr>
              <a:t>Tracing</a:t>
            </a:r>
            <a:r>
              <a:rPr lang="fr-FR" sz="6400" dirty="0">
                <a:highlight>
                  <a:srgbClr val="FFFF00"/>
                </a:highlight>
                <a:latin typeface="Arial" panose="020B0604020202020204" pitchFamily="34" charset="0"/>
                <a:cs typeface="Arial" panose="020B0604020202020204" pitchFamily="34" charset="0"/>
              </a:rPr>
              <a:t> of mail exchanges </a:t>
            </a:r>
            <a:r>
              <a:rPr lang="fr-FR" sz="6400" dirty="0" err="1">
                <a:highlight>
                  <a:srgbClr val="FFFF00"/>
                </a:highlight>
                <a:latin typeface="Arial" panose="020B0604020202020204" pitchFamily="34" charset="0"/>
                <a:cs typeface="Arial" panose="020B0604020202020204" pitchFamily="34" charset="0"/>
              </a:rPr>
              <a:t>with</a:t>
            </a:r>
            <a:r>
              <a:rPr lang="fr-FR" sz="6400" dirty="0">
                <a:highlight>
                  <a:srgbClr val="FFFF00"/>
                </a:highlight>
                <a:latin typeface="Arial" panose="020B0604020202020204" pitchFamily="34" charset="0"/>
                <a:cs typeface="Arial" panose="020B0604020202020204" pitchFamily="34" charset="0"/>
              </a:rPr>
              <a:t> Ivette Koura</a:t>
            </a:r>
            <a:r>
              <a:rPr lang="fr-FR" sz="6400" dirty="0">
                <a:latin typeface="Arial" panose="020B0604020202020204" pitchFamily="34" charset="0"/>
                <a:cs typeface="Arial" panose="020B0604020202020204" pitchFamily="34" charset="0"/>
              </a:rPr>
              <a:t>.</a:t>
            </a:r>
          </a:p>
          <a:p>
            <a:r>
              <a:rPr lang="fr-FR" sz="6400" dirty="0">
                <a:latin typeface="Arial" panose="020B0604020202020204" pitchFamily="34" charset="0"/>
                <a:cs typeface="Arial" panose="020B0604020202020204" pitchFamily="34" charset="0"/>
              </a:rPr>
              <a:t>Koura I 2018 05 27</a:t>
            </a:r>
          </a:p>
          <a:p>
            <a:r>
              <a:rPr lang="fr-FR" sz="6400" dirty="0">
                <a:latin typeface="Arial" panose="020B0604020202020204" pitchFamily="34" charset="0"/>
                <a:cs typeface="Arial" panose="020B0604020202020204" pitchFamily="34" charset="0"/>
              </a:rPr>
              <a:t>Ma </a:t>
            </a:r>
            <a:r>
              <a:rPr lang="fr-FR" sz="6400" dirty="0" err="1">
                <a:latin typeface="Arial" panose="020B0604020202020204" pitchFamily="34" charset="0"/>
                <a:cs typeface="Arial" panose="020B0604020202020204" pitchFamily="34" charset="0"/>
              </a:rPr>
              <a:t>premiere</a:t>
            </a:r>
            <a:r>
              <a:rPr lang="fr-FR" sz="6400" dirty="0">
                <a:latin typeface="Arial" panose="020B0604020202020204" pitchFamily="34" charset="0"/>
                <a:cs typeface="Arial" panose="020B0604020202020204" pitchFamily="34" charset="0"/>
              </a:rPr>
              <a:t> sortie c'</a:t>
            </a:r>
            <a:r>
              <a:rPr lang="fr-FR" sz="6400" dirty="0" err="1">
                <a:latin typeface="Arial" panose="020B0604020202020204" pitchFamily="34" charset="0"/>
                <a:cs typeface="Arial" panose="020B0604020202020204" pitchFamily="34" charset="0"/>
              </a:rPr>
              <a:t>etait</a:t>
            </a:r>
            <a:r>
              <a:rPr lang="fr-FR" sz="6400" dirty="0">
                <a:latin typeface="Arial" panose="020B0604020202020204" pitchFamily="34" charset="0"/>
                <a:cs typeface="Arial" panose="020B0604020202020204" pitchFamily="34" charset="0"/>
              </a:rPr>
              <a:t> le 14 mai 2018 dans la zone de </a:t>
            </a:r>
            <a:r>
              <a:rPr lang="fr-FR" sz="6400" dirty="0" err="1">
                <a:latin typeface="Arial" panose="020B0604020202020204" pitchFamily="34" charset="0"/>
                <a:cs typeface="Arial" panose="020B0604020202020204" pitchFamily="34" charset="0"/>
              </a:rPr>
              <a:t>Maro</a:t>
            </a:r>
            <a:r>
              <a:rPr lang="fr-FR" sz="6400" dirty="0">
                <a:latin typeface="Arial" panose="020B0604020202020204" pitchFamily="34" charset="0"/>
                <a:cs typeface="Arial" panose="020B0604020202020204" pitchFamily="34" charset="0"/>
              </a:rPr>
              <a:t>. La formation a eu lieu a </a:t>
            </a:r>
            <a:r>
              <a:rPr lang="fr-FR" sz="6400" dirty="0" err="1">
                <a:latin typeface="Arial" panose="020B0604020202020204" pitchFamily="34" charset="0"/>
                <a:cs typeface="Arial" panose="020B0604020202020204" pitchFamily="34" charset="0"/>
              </a:rPr>
              <a:t>Boho-Bereba</a:t>
            </a:r>
            <a:r>
              <a:rPr lang="fr-FR" sz="6400" dirty="0">
                <a:latin typeface="Arial" panose="020B0604020202020204" pitchFamily="34" charset="0"/>
                <a:cs typeface="Arial" panose="020B0604020202020204" pitchFamily="34" charset="0"/>
              </a:rPr>
              <a:t>. </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Etaient </a:t>
            </a:r>
            <a:r>
              <a:rPr lang="fr-FR" sz="6400" dirty="0" err="1">
                <a:latin typeface="Arial" panose="020B0604020202020204" pitchFamily="34" charset="0"/>
                <a:cs typeface="Arial" panose="020B0604020202020204" pitchFamily="34" charset="0"/>
              </a:rPr>
              <a:t>present</a:t>
            </a:r>
            <a:r>
              <a:rPr lang="fr-FR" sz="6400" dirty="0">
                <a:latin typeface="Arial" panose="020B0604020202020204" pitchFamily="34" charset="0"/>
                <a:cs typeface="Arial" panose="020B0604020202020204" pitchFamily="34" charset="0"/>
              </a:rPr>
              <a:t>: le CVD de </a:t>
            </a:r>
            <a:r>
              <a:rPr lang="fr-FR" sz="6400" dirty="0" err="1">
                <a:latin typeface="Arial" panose="020B0604020202020204" pitchFamily="34" charset="0"/>
                <a:cs typeface="Arial" panose="020B0604020202020204" pitchFamily="34" charset="0"/>
              </a:rPr>
              <a:t>Maro</a:t>
            </a:r>
            <a:r>
              <a:rPr lang="fr-FR" sz="6400" dirty="0">
                <a:latin typeface="Arial" panose="020B0604020202020204" pitchFamily="34" charset="0"/>
                <a:cs typeface="Arial" panose="020B0604020202020204" pitchFamily="34" charset="0"/>
              </a:rPr>
              <a:t> et son </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a:t>
            </a:r>
            <a:r>
              <a:rPr lang="fr-FR" sz="6400" dirty="0" err="1">
                <a:latin typeface="Arial" panose="020B0604020202020204" pitchFamily="34" charset="0"/>
                <a:cs typeface="Arial" panose="020B0604020202020204" pitchFamily="34" charset="0"/>
              </a:rPr>
              <a:t>Kamboua</a:t>
            </a:r>
            <a:r>
              <a:rPr lang="fr-FR" sz="6400" dirty="0">
                <a:latin typeface="Arial" panose="020B0604020202020204" pitchFamily="34" charset="0"/>
                <a:cs typeface="Arial" panose="020B0604020202020204" pitchFamily="34" charset="0"/>
              </a:rPr>
              <a:t> </a:t>
            </a:r>
            <a:r>
              <a:rPr lang="fr-FR" sz="6400" dirty="0" err="1">
                <a:latin typeface="Arial" panose="020B0604020202020204" pitchFamily="34" charset="0"/>
                <a:cs typeface="Arial" panose="020B0604020202020204" pitchFamily="34" charset="0"/>
              </a:rPr>
              <a:t>Nikiengna</a:t>
            </a:r>
            <a:r>
              <a:rPr lang="fr-FR" sz="6400" dirty="0">
                <a:latin typeface="Arial" panose="020B0604020202020204" pitchFamily="34" charset="0"/>
                <a:cs typeface="Arial" panose="020B0604020202020204" pitchFamily="34" charset="0"/>
              </a:rPr>
              <a:t> et son </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-Le CVD de </a:t>
            </a:r>
            <a:r>
              <a:rPr lang="fr-FR" sz="6400" dirty="0" err="1">
                <a:latin typeface="Arial" panose="020B0604020202020204" pitchFamily="34" charset="0"/>
                <a:cs typeface="Arial" panose="020B0604020202020204" pitchFamily="34" charset="0"/>
              </a:rPr>
              <a:t>kassaho</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Le</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-Le CVD de </a:t>
            </a:r>
            <a:r>
              <a:rPr lang="fr-FR" sz="6400" dirty="0" err="1">
                <a:latin typeface="Arial" panose="020B0604020202020204" pitchFamily="34" charset="0"/>
                <a:cs typeface="Arial" panose="020B0604020202020204" pitchFamily="34" charset="0"/>
              </a:rPr>
              <a:t>Boho-Bereba</a:t>
            </a:r>
            <a:r>
              <a:rPr lang="fr-FR" sz="6400" dirty="0">
                <a:latin typeface="Arial" panose="020B0604020202020204" pitchFamily="34" charset="0"/>
                <a:cs typeface="Arial" panose="020B0604020202020204" pitchFamily="34" charset="0"/>
              </a:rPr>
              <a:t> et ses deux </a:t>
            </a:r>
            <a:r>
              <a:rPr lang="fr-FR" sz="6400" dirty="0" err="1">
                <a:latin typeface="Arial" panose="020B0604020202020204" pitchFamily="34" charset="0"/>
                <a:cs typeface="Arial" panose="020B0604020202020204" pitchFamily="34" charset="0"/>
              </a:rPr>
              <a:t>epouses</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 du conseiller de </a:t>
            </a:r>
            <a:r>
              <a:rPr lang="fr-FR" sz="6400" dirty="0" err="1">
                <a:latin typeface="Arial" panose="020B0604020202020204" pitchFamily="34" charset="0"/>
                <a:cs typeface="Arial" panose="020B0604020202020204" pitchFamily="34" charset="0"/>
              </a:rPr>
              <a:t>Boho-Bereba</a:t>
            </a:r>
            <a:r>
              <a:rPr lang="fr-FR" sz="6400" dirty="0">
                <a:latin typeface="Arial" panose="020B0604020202020204" pitchFamily="34" charset="0"/>
                <a:cs typeface="Arial" panose="020B0604020202020204" pitchFamily="34" charset="0"/>
              </a:rPr>
              <a:t>; </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Et a cette formation nous d'abord chauffe de l'eau jusqu'a ce qu'elle bout ce qui nous pris trente minutes ensuite nous avons </a:t>
            </a:r>
            <a:r>
              <a:rPr lang="fr-FR" sz="6400" dirty="0" err="1">
                <a:latin typeface="Arial" panose="020B0604020202020204" pitchFamily="34" charset="0"/>
                <a:cs typeface="Arial" panose="020B0604020202020204" pitchFamily="34" charset="0"/>
              </a:rPr>
              <a:t>prepare</a:t>
            </a:r>
            <a:r>
              <a:rPr lang="fr-FR" sz="6400" dirty="0">
                <a:latin typeface="Arial" panose="020B0604020202020204" pitchFamily="34" charset="0"/>
                <a:cs typeface="Arial" panose="020B0604020202020204" pitchFamily="34" charset="0"/>
              </a:rPr>
              <a:t> du riz gras en une heure trente cinq minutes environ .un plat qu'ils ont bien </a:t>
            </a:r>
            <a:r>
              <a:rPr lang="fr-FR" sz="6400" dirty="0" err="1">
                <a:latin typeface="Arial" panose="020B0604020202020204" pitchFamily="34" charset="0"/>
                <a:cs typeface="Arial" panose="020B0604020202020204" pitchFamily="34" charset="0"/>
              </a:rPr>
              <a:t>deguste</a:t>
            </a:r>
            <a:r>
              <a:rPr lang="fr-FR" sz="6400" dirty="0">
                <a:latin typeface="Arial" panose="020B0604020202020204" pitchFamily="34" charset="0"/>
                <a:cs typeface="Arial" panose="020B0604020202020204" pitchFamily="34" charset="0"/>
              </a:rPr>
              <a:t>. A la fin de la </a:t>
            </a:r>
            <a:r>
              <a:rPr lang="fr-FR" sz="6400" dirty="0" err="1">
                <a:latin typeface="Arial" panose="020B0604020202020204" pitchFamily="34" charset="0"/>
                <a:cs typeface="Arial" panose="020B0604020202020204" pitchFamily="34" charset="0"/>
              </a:rPr>
              <a:t>journee</a:t>
            </a:r>
            <a:r>
              <a:rPr lang="fr-FR" sz="6400" dirty="0">
                <a:latin typeface="Arial" panose="020B0604020202020204" pitchFamily="34" charset="0"/>
                <a:cs typeface="Arial" panose="020B0604020202020204" pitchFamily="34" charset="0"/>
              </a:rPr>
              <a:t> ils m' ont dit de ne plus revenir que la </a:t>
            </a:r>
            <a:r>
              <a:rPr lang="fr-FR" sz="6400" dirty="0" err="1">
                <a:latin typeface="Arial" panose="020B0604020202020204" pitchFamily="34" charset="0"/>
                <a:cs typeface="Arial" panose="020B0604020202020204" pitchFamily="34" charset="0"/>
              </a:rPr>
              <a:t>formtion</a:t>
            </a:r>
            <a:r>
              <a:rPr lang="fr-FR" sz="6400" dirty="0">
                <a:latin typeface="Arial" panose="020B0604020202020204" pitchFamily="34" charset="0"/>
                <a:cs typeface="Arial" panose="020B0604020202020204" pitchFamily="34" charset="0"/>
              </a:rPr>
              <a:t> a </a:t>
            </a:r>
            <a:r>
              <a:rPr lang="fr-FR" sz="6400" dirty="0" err="1">
                <a:latin typeface="Arial" panose="020B0604020202020204" pitchFamily="34" charset="0"/>
                <a:cs typeface="Arial" panose="020B0604020202020204" pitchFamily="34" charset="0"/>
              </a:rPr>
              <a:t>ete</a:t>
            </a:r>
            <a:r>
              <a:rPr lang="fr-FR" sz="6400" dirty="0">
                <a:latin typeface="Arial" panose="020B0604020202020204" pitchFamily="34" charset="0"/>
                <a:cs typeface="Arial" panose="020B0604020202020204" pitchFamily="34" charset="0"/>
              </a:rPr>
              <a:t> bien comprise.</a:t>
            </a:r>
          </a:p>
          <a:p>
            <a:pPr marL="0" indent="0">
              <a:buNone/>
            </a:pPr>
            <a:r>
              <a:rPr lang="fr-FR" sz="6400" dirty="0">
                <a:latin typeface="Arial" panose="020B0604020202020204" pitchFamily="34" charset="0"/>
                <a:cs typeface="Arial" panose="020B0604020202020204" pitchFamily="34" charset="0"/>
              </a:rPr>
              <a:t> </a:t>
            </a:r>
          </a:p>
          <a:p>
            <a:r>
              <a:rPr lang="fr-FR" sz="6400" dirty="0">
                <a:latin typeface="Arial" panose="020B0604020202020204" pitchFamily="34" charset="0"/>
                <a:cs typeface="Arial" panose="020B0604020202020204" pitchFamily="34" charset="0"/>
              </a:rPr>
              <a:t>Le 16 et 17 mai 2017 a eu lieu la formation </a:t>
            </a:r>
            <a:r>
              <a:rPr lang="fr-FR" sz="6400" dirty="0" err="1">
                <a:latin typeface="Arial" panose="020B0604020202020204" pitchFamily="34" charset="0"/>
                <a:cs typeface="Arial" panose="020B0604020202020204" pitchFamily="34" charset="0"/>
              </a:rPr>
              <a:t>experimentation</a:t>
            </a:r>
            <a:r>
              <a:rPr lang="fr-FR" sz="6400" dirty="0">
                <a:latin typeface="Arial" panose="020B0604020202020204" pitchFamily="34" charset="0"/>
                <a:cs typeface="Arial" panose="020B0604020202020204" pitchFamily="34" charset="0"/>
              </a:rPr>
              <a:t> sur les cuiseurs solaire .</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Etaient </a:t>
            </a:r>
            <a:r>
              <a:rPr lang="fr-FR" sz="6400" dirty="0" err="1">
                <a:latin typeface="Arial" panose="020B0604020202020204" pitchFamily="34" charset="0"/>
                <a:cs typeface="Arial" panose="020B0604020202020204" pitchFamily="34" charset="0"/>
              </a:rPr>
              <a:t>present</a:t>
            </a:r>
            <a:r>
              <a:rPr lang="fr-FR" sz="6400" dirty="0">
                <a:latin typeface="Arial" panose="020B0604020202020204" pitchFamily="34" charset="0"/>
                <a:cs typeface="Arial" panose="020B0604020202020204" pitchFamily="34" charset="0"/>
              </a:rPr>
              <a:t> : -le CVD de </a:t>
            </a:r>
            <a:r>
              <a:rPr lang="fr-FR" sz="6400" dirty="0" err="1">
                <a:latin typeface="Arial" panose="020B0604020202020204" pitchFamily="34" charset="0"/>
                <a:cs typeface="Arial" panose="020B0604020202020204" pitchFamily="34" charset="0"/>
              </a:rPr>
              <a:t>popioho</a:t>
            </a:r>
            <a:r>
              <a:rPr lang="fr-FR" sz="6400" dirty="0">
                <a:latin typeface="Arial" panose="020B0604020202020204" pitchFamily="34" charset="0"/>
                <a:cs typeface="Arial" panose="020B0604020202020204" pitchFamily="34" charset="0"/>
              </a:rPr>
              <a:t> et son </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 du conseiller de </a:t>
            </a:r>
            <a:r>
              <a:rPr lang="fr-FR" sz="6400" dirty="0" err="1">
                <a:latin typeface="Arial" panose="020B0604020202020204" pitchFamily="34" charset="0"/>
                <a:cs typeface="Arial" panose="020B0604020202020204" pitchFamily="34" charset="0"/>
              </a:rPr>
              <a:t>popioho</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-La </a:t>
            </a:r>
            <a:r>
              <a:rPr lang="fr-FR" sz="6400" dirty="0" err="1">
                <a:latin typeface="Arial" panose="020B0604020202020204" pitchFamily="34" charset="0"/>
                <a:cs typeface="Arial" panose="020B0604020202020204" pitchFamily="34" charset="0"/>
              </a:rPr>
              <a:t>conseillere</a:t>
            </a:r>
            <a:r>
              <a:rPr lang="fr-FR" sz="6400" dirty="0">
                <a:latin typeface="Arial" panose="020B0604020202020204" pitchFamily="34" charset="0"/>
                <a:cs typeface="Arial" panose="020B0604020202020204" pitchFamily="34" charset="0"/>
              </a:rPr>
              <a:t> de </a:t>
            </a:r>
            <a:r>
              <a:rPr lang="fr-FR" sz="6400" dirty="0" err="1">
                <a:latin typeface="Arial" panose="020B0604020202020204" pitchFamily="34" charset="0"/>
                <a:cs typeface="Arial" panose="020B0604020202020204" pitchFamily="34" charset="0"/>
              </a:rPr>
              <a:t>popioho</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-L'</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 du CVD de </a:t>
            </a:r>
            <a:r>
              <a:rPr lang="fr-FR" sz="6400" dirty="0" err="1">
                <a:latin typeface="Arial" panose="020B0604020202020204" pitchFamily="34" charset="0"/>
                <a:cs typeface="Arial" panose="020B0604020202020204" pitchFamily="34" charset="0"/>
              </a:rPr>
              <a:t>keindeni</a:t>
            </a:r>
            <a:r>
              <a:rPr lang="fr-FR" sz="6400" dirty="0">
                <a:latin typeface="Arial" panose="020B0604020202020204" pitchFamily="34" charset="0"/>
                <a:cs typeface="Arial" panose="020B0604020202020204" pitchFamily="34" charset="0"/>
              </a:rPr>
              <a:t>;</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Absents: </a:t>
            </a:r>
            <a:r>
              <a:rPr lang="fr-FR" sz="6400" dirty="0" err="1">
                <a:latin typeface="Arial" panose="020B0604020202020204" pitchFamily="34" charset="0"/>
                <a:cs typeface="Arial" panose="020B0604020202020204" pitchFamily="34" charset="0"/>
              </a:rPr>
              <a:t>Bazi</a:t>
            </a:r>
            <a:r>
              <a:rPr lang="fr-FR" sz="6400" dirty="0">
                <a:latin typeface="Arial" panose="020B0604020202020204" pitchFamily="34" charset="0"/>
                <a:cs typeface="Arial" panose="020B0604020202020204" pitchFamily="34" charset="0"/>
              </a:rPr>
              <a:t> </a:t>
            </a:r>
            <a:r>
              <a:rPr lang="fr-FR" sz="6400" dirty="0" err="1">
                <a:latin typeface="Arial" panose="020B0604020202020204" pitchFamily="34" charset="0"/>
                <a:cs typeface="Arial" panose="020B0604020202020204" pitchFamily="34" charset="0"/>
              </a:rPr>
              <a:t>Nikienta</a:t>
            </a:r>
            <a:r>
              <a:rPr lang="fr-FR" sz="6400" dirty="0">
                <a:latin typeface="Arial" panose="020B0604020202020204" pitchFamily="34" charset="0"/>
                <a:cs typeface="Arial" panose="020B0604020202020204" pitchFamily="34" charset="0"/>
              </a:rPr>
              <a:t> et son </a:t>
            </a:r>
            <a:r>
              <a:rPr lang="fr-FR" sz="6400" dirty="0" err="1">
                <a:latin typeface="Arial" panose="020B0604020202020204" pitchFamily="34" charset="0"/>
                <a:cs typeface="Arial" panose="020B0604020202020204" pitchFamily="34" charset="0"/>
              </a:rPr>
              <a:t>epouse</a:t>
            </a:r>
            <a:r>
              <a:rPr lang="fr-FR" sz="6400" dirty="0">
                <a:latin typeface="Arial" panose="020B0604020202020204" pitchFamily="34" charset="0"/>
                <a:cs typeface="Arial" panose="020B0604020202020204" pitchFamily="34" charset="0"/>
              </a:rPr>
              <a:t> </a:t>
            </a:r>
            <a:r>
              <a:rPr lang="fr-FR" sz="6400" dirty="0" err="1">
                <a:latin typeface="Arial" panose="020B0604020202020204" pitchFamily="34" charset="0"/>
                <a:cs typeface="Arial" panose="020B0604020202020204" pitchFamily="34" charset="0"/>
              </a:rPr>
              <a:t>etaient</a:t>
            </a:r>
            <a:r>
              <a:rPr lang="fr-FR" sz="6400" dirty="0">
                <a:latin typeface="Arial" panose="020B0604020202020204" pitchFamily="34" charset="0"/>
                <a:cs typeface="Arial" panose="020B0604020202020204" pitchFamily="34" charset="0"/>
              </a:rPr>
              <a:t> en </a:t>
            </a:r>
            <a:r>
              <a:rPr lang="fr-FR" sz="6400" dirty="0" err="1">
                <a:latin typeface="Arial" panose="020B0604020202020204" pitchFamily="34" charset="0"/>
                <a:cs typeface="Arial" panose="020B0604020202020204" pitchFamily="34" charset="0"/>
              </a:rPr>
              <a:t>deplacement</a:t>
            </a:r>
            <a:r>
              <a:rPr lang="fr-FR" sz="6400" dirty="0">
                <a:latin typeface="Arial" panose="020B0604020202020204" pitchFamily="34" charset="0"/>
                <a:cs typeface="Arial" panose="020B0604020202020204" pitchFamily="34" charset="0"/>
              </a:rPr>
              <a:t> pour des </a:t>
            </a:r>
            <a:r>
              <a:rPr lang="fr-FR" sz="6400" dirty="0" err="1">
                <a:latin typeface="Arial" panose="020B0604020202020204" pitchFamily="34" charset="0"/>
                <a:cs typeface="Arial" panose="020B0604020202020204" pitchFamily="34" charset="0"/>
              </a:rPr>
              <a:t>funerails</a:t>
            </a:r>
            <a:r>
              <a:rPr lang="fr-FR" sz="6400" dirty="0">
                <a:latin typeface="Arial" panose="020B0604020202020204" pitchFamily="34" charset="0"/>
                <a:cs typeface="Arial" panose="020B0604020202020204" pitchFamily="34" charset="0"/>
              </a:rPr>
              <a:t> dans un autre village. </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1er jour : ensemble nous avons préparé du riz elles ont appris a manipuler l'appareil.</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2eme jour: j'ai </a:t>
            </a:r>
            <a:r>
              <a:rPr lang="fr-FR" sz="6400" dirty="0" err="1">
                <a:latin typeface="Arial" panose="020B0604020202020204" pitchFamily="34" charset="0"/>
                <a:cs typeface="Arial" panose="020B0604020202020204" pitchFamily="34" charset="0"/>
              </a:rPr>
              <a:t>ete</a:t>
            </a:r>
            <a:r>
              <a:rPr lang="fr-FR" sz="6400" dirty="0">
                <a:latin typeface="Arial" panose="020B0604020202020204" pitchFamily="34" charset="0"/>
                <a:cs typeface="Arial" panose="020B0604020202020204" pitchFamily="34" charset="0"/>
              </a:rPr>
              <a:t> chez chacun d'eux pour voir comment elles s'</a:t>
            </a:r>
            <a:r>
              <a:rPr lang="fr-FR" sz="6400" dirty="0" err="1">
                <a:latin typeface="Arial" panose="020B0604020202020204" pitchFamily="34" charset="0"/>
                <a:cs typeface="Arial" panose="020B0604020202020204" pitchFamily="34" charset="0"/>
              </a:rPr>
              <a:t>excercent</a:t>
            </a:r>
            <a:r>
              <a:rPr lang="fr-FR" sz="6400" dirty="0">
                <a:latin typeface="Arial" panose="020B0604020202020204" pitchFamily="34" charset="0"/>
                <a:cs typeface="Arial" panose="020B0604020202020204" pitchFamily="34" charset="0"/>
              </a:rPr>
              <a:t>. Ceux de Koura </a:t>
            </a:r>
            <a:r>
              <a:rPr lang="fr-FR" sz="6400" dirty="0" err="1">
                <a:latin typeface="Arial" panose="020B0604020202020204" pitchFamily="34" charset="0"/>
                <a:cs typeface="Arial" panose="020B0604020202020204" pitchFamily="34" charset="0"/>
              </a:rPr>
              <a:t>etaient</a:t>
            </a:r>
            <a:r>
              <a:rPr lang="fr-FR" sz="6400" dirty="0">
                <a:latin typeface="Arial" panose="020B0604020202020204" pitchFamily="34" charset="0"/>
                <a:cs typeface="Arial" panose="020B0604020202020204" pitchFamily="34" charset="0"/>
              </a:rPr>
              <a:t> toujours absents. Chez </a:t>
            </a:r>
            <a:r>
              <a:rPr lang="fr-FR" sz="6400" dirty="0" err="1">
                <a:latin typeface="Arial" panose="020B0604020202020204" pitchFamily="34" charset="0"/>
                <a:cs typeface="Arial" panose="020B0604020202020204" pitchFamily="34" charset="0"/>
              </a:rPr>
              <a:t>sieni</a:t>
            </a:r>
            <a:r>
              <a:rPr lang="fr-FR" sz="6400" dirty="0">
                <a:latin typeface="Arial" panose="020B0604020202020204" pitchFamily="34" charset="0"/>
                <a:cs typeface="Arial" panose="020B0604020202020204" pitchFamily="34" charset="0"/>
              </a:rPr>
              <a:t> Emile l'appareil est mal placé (trop proche du mûr) . Chez le CVD de </a:t>
            </a:r>
            <a:r>
              <a:rPr lang="fr-FR" sz="6400" dirty="0" err="1">
                <a:latin typeface="Arial" panose="020B0604020202020204" pitchFamily="34" charset="0"/>
                <a:cs typeface="Arial" panose="020B0604020202020204" pitchFamily="34" charset="0"/>
              </a:rPr>
              <a:t>keindeni</a:t>
            </a:r>
            <a:r>
              <a:rPr lang="fr-FR" sz="6400" dirty="0">
                <a:latin typeface="Arial" panose="020B0604020202020204" pitchFamily="34" charset="0"/>
                <a:cs typeface="Arial" panose="020B0604020202020204" pitchFamily="34" charset="0"/>
              </a:rPr>
              <a:t> c'</a:t>
            </a:r>
            <a:r>
              <a:rPr lang="fr-FR" sz="6400" dirty="0" err="1">
                <a:latin typeface="Arial" panose="020B0604020202020204" pitchFamily="34" charset="0"/>
                <a:cs typeface="Arial" panose="020B0604020202020204" pitchFamily="34" charset="0"/>
              </a:rPr>
              <a:t>etait</a:t>
            </a:r>
            <a:r>
              <a:rPr lang="fr-FR" sz="6400" dirty="0">
                <a:latin typeface="Arial" panose="020B0604020202020204" pitchFamily="34" charset="0"/>
                <a:cs typeface="Arial" panose="020B0604020202020204" pitchFamily="34" charset="0"/>
              </a:rPr>
              <a:t> la cuisson des </a:t>
            </a:r>
            <a:r>
              <a:rPr lang="fr-FR" sz="6400" dirty="0" err="1">
                <a:latin typeface="Arial" panose="020B0604020202020204" pitchFamily="34" charset="0"/>
                <a:cs typeface="Arial" panose="020B0604020202020204" pitchFamily="34" charset="0"/>
              </a:rPr>
              <a:t>oeufs</a:t>
            </a:r>
            <a:r>
              <a:rPr lang="fr-FR" sz="6400" dirty="0">
                <a:latin typeface="Arial" panose="020B0604020202020204" pitchFamily="34" charset="0"/>
                <a:cs typeface="Arial" panose="020B0604020202020204" pitchFamily="34" charset="0"/>
              </a:rPr>
              <a:t>. Chez la </a:t>
            </a:r>
            <a:r>
              <a:rPr lang="fr-FR" sz="6400" dirty="0" err="1">
                <a:latin typeface="Arial" panose="020B0604020202020204" pitchFamily="34" charset="0"/>
                <a:cs typeface="Arial" panose="020B0604020202020204" pitchFamily="34" charset="0"/>
              </a:rPr>
              <a:t>conseillere</a:t>
            </a:r>
            <a:r>
              <a:rPr lang="fr-FR" sz="6400" dirty="0">
                <a:latin typeface="Arial" panose="020B0604020202020204" pitchFamily="34" charset="0"/>
                <a:cs typeface="Arial" panose="020B0604020202020204" pitchFamily="34" charset="0"/>
              </a:rPr>
              <a:t> de </a:t>
            </a:r>
            <a:r>
              <a:rPr lang="fr-FR" sz="6400" dirty="0" err="1">
                <a:latin typeface="Arial" panose="020B0604020202020204" pitchFamily="34" charset="0"/>
                <a:cs typeface="Arial" panose="020B0604020202020204" pitchFamily="34" charset="0"/>
              </a:rPr>
              <a:t>popioho</a:t>
            </a:r>
            <a:r>
              <a:rPr lang="fr-FR" sz="6400" dirty="0">
                <a:latin typeface="Arial" panose="020B0604020202020204" pitchFamily="34" charset="0"/>
                <a:cs typeface="Arial" panose="020B0604020202020204" pitchFamily="34" charset="0"/>
              </a:rPr>
              <a:t>, elle </a:t>
            </a:r>
            <a:r>
              <a:rPr lang="fr-FR" sz="6400" dirty="0" err="1">
                <a:latin typeface="Arial" panose="020B0604020202020204" pitchFamily="34" charset="0"/>
                <a:cs typeface="Arial" panose="020B0604020202020204" pitchFamily="34" charset="0"/>
              </a:rPr>
              <a:t>preparait</a:t>
            </a:r>
            <a:r>
              <a:rPr lang="fr-FR" sz="6400" dirty="0">
                <a:latin typeface="Arial" panose="020B0604020202020204" pitchFamily="34" charset="0"/>
                <a:cs typeface="Arial" panose="020B0604020202020204" pitchFamily="34" charset="0"/>
              </a:rPr>
              <a:t> du haricot. Le CVD de </a:t>
            </a:r>
            <a:r>
              <a:rPr lang="fr-FR" sz="6400" dirty="0" err="1">
                <a:latin typeface="Arial" panose="020B0604020202020204" pitchFamily="34" charset="0"/>
                <a:cs typeface="Arial" panose="020B0604020202020204" pitchFamily="34" charset="0"/>
              </a:rPr>
              <a:t>popioho</a:t>
            </a:r>
            <a:r>
              <a:rPr lang="fr-FR" sz="6400" dirty="0">
                <a:latin typeface="Arial" panose="020B0604020202020204" pitchFamily="34" charset="0"/>
                <a:cs typeface="Arial" panose="020B0604020202020204" pitchFamily="34" charset="0"/>
              </a:rPr>
              <a:t> dit qu'il lui faut des lunettes c'est là je les ai dit de chercher des lunettes noirs de 500f qui est sur nos marchés</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Je compte repasser dans tous les villages pour une </a:t>
            </a:r>
            <a:r>
              <a:rPr lang="fr-FR" sz="6400" dirty="0" err="1">
                <a:latin typeface="Arial" panose="020B0604020202020204" pitchFamily="34" charset="0"/>
                <a:cs typeface="Arial" panose="020B0604020202020204" pitchFamily="34" charset="0"/>
              </a:rPr>
              <a:t>supervison</a:t>
            </a:r>
            <a:r>
              <a:rPr lang="fr-FR" sz="6400" dirty="0">
                <a:latin typeface="Arial" panose="020B0604020202020204" pitchFamily="34" charset="0"/>
                <a:cs typeface="Arial" panose="020B0604020202020204" pitchFamily="34" charset="0"/>
              </a:rPr>
              <a:t>.</a:t>
            </a:r>
          </a:p>
          <a:p>
            <a:pPr marL="0" indent="0">
              <a:buNone/>
            </a:pPr>
            <a:endParaRPr lang="fr-FR" sz="5600" dirty="0"/>
          </a:p>
          <a:p>
            <a:pPr marL="0" indent="0" algn="ctr">
              <a:buNone/>
            </a:pPr>
            <a:endParaRPr lang="fr-FR" dirty="0"/>
          </a:p>
        </p:txBody>
      </p:sp>
    </p:spTree>
    <p:extLst>
      <p:ext uri="{BB962C8B-B14F-4D97-AF65-F5344CB8AC3E}">
        <p14:creationId xmlns:p14="http://schemas.microsoft.com/office/powerpoint/2010/main" val="147441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5"/>
            <a:ext cx="10515600" cy="656153"/>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5" name="Espace réservé du contenu 4">
            <a:extLst>
              <a:ext uri="{FF2B5EF4-FFF2-40B4-BE49-F238E27FC236}">
                <a16:creationId xmlns:a16="http://schemas.microsoft.com/office/drawing/2014/main" id="{4BC0C76B-EFEB-E34F-B985-D3A9787BD286}"/>
              </a:ext>
            </a:extLst>
          </p:cNvPr>
          <p:cNvSpPr>
            <a:spLocks noGrp="1"/>
          </p:cNvSpPr>
          <p:nvPr>
            <p:ph idx="1"/>
          </p:nvPr>
        </p:nvSpPr>
        <p:spPr>
          <a:xfrm>
            <a:off x="648195" y="1021278"/>
            <a:ext cx="10515600" cy="5474525"/>
          </a:xfrm>
        </p:spPr>
        <p:txBody>
          <a:bodyPr>
            <a:normAutofit fontScale="62500" lnSpcReduction="20000"/>
          </a:bodyPr>
          <a:lstStyle/>
          <a:p>
            <a:pPr marL="0" indent="0">
              <a:buNone/>
            </a:pPr>
            <a:r>
              <a:rPr lang="fr-FR" sz="4400" b="1" dirty="0">
                <a:latin typeface="Arial" panose="020B0604020202020204" pitchFamily="34" charset="0"/>
                <a:cs typeface="Arial" panose="020B0604020202020204" pitchFamily="34" charset="0"/>
              </a:rPr>
              <a:t>Test stage N°1 – April/</a:t>
            </a:r>
            <a:r>
              <a:rPr lang="fr-FR" sz="4400" b="1" dirty="0" err="1">
                <a:latin typeface="Arial" panose="020B0604020202020204" pitchFamily="34" charset="0"/>
                <a:cs typeface="Arial" panose="020B0604020202020204" pitchFamily="34" charset="0"/>
              </a:rPr>
              <a:t>may</a:t>
            </a:r>
            <a:r>
              <a:rPr lang="fr-FR" sz="4400" b="1" dirty="0">
                <a:latin typeface="Arial" panose="020B0604020202020204" pitchFamily="34" charset="0"/>
                <a:cs typeface="Arial" panose="020B0604020202020204" pitchFamily="34" charset="0"/>
              </a:rPr>
              <a:t> 2018</a:t>
            </a:r>
            <a:r>
              <a:rPr lang="fr-FR" sz="6000" dirty="0">
                <a:latin typeface="Arial" panose="020B0604020202020204" pitchFamily="34" charset="0"/>
                <a:cs typeface="Arial" panose="020B0604020202020204" pitchFamily="34" charset="0"/>
              </a:rPr>
              <a:t>.</a:t>
            </a:r>
          </a:p>
          <a:p>
            <a:r>
              <a:rPr lang="fr-FR" sz="3300" dirty="0" err="1">
                <a:highlight>
                  <a:srgbClr val="FFFF00"/>
                </a:highlight>
                <a:latin typeface="Arial" panose="020B0604020202020204" pitchFamily="34" charset="0"/>
                <a:cs typeface="Arial" panose="020B0604020202020204" pitchFamily="34" charset="0"/>
              </a:rPr>
              <a:t>Tracing</a:t>
            </a:r>
            <a:r>
              <a:rPr lang="fr-FR" sz="3300" dirty="0">
                <a:highlight>
                  <a:srgbClr val="FFFF00"/>
                </a:highlight>
                <a:latin typeface="Arial" panose="020B0604020202020204" pitchFamily="34" charset="0"/>
                <a:cs typeface="Arial" panose="020B0604020202020204" pitchFamily="34" charset="0"/>
              </a:rPr>
              <a:t> of mail exchanges </a:t>
            </a:r>
            <a:r>
              <a:rPr lang="fr-FR" sz="3300" dirty="0" err="1">
                <a:highlight>
                  <a:srgbClr val="FFFF00"/>
                </a:highlight>
                <a:latin typeface="Arial" panose="020B0604020202020204" pitchFamily="34" charset="0"/>
                <a:cs typeface="Arial" panose="020B0604020202020204" pitchFamily="34" charset="0"/>
              </a:rPr>
              <a:t>with</a:t>
            </a:r>
            <a:r>
              <a:rPr lang="fr-FR" sz="3300" dirty="0">
                <a:highlight>
                  <a:srgbClr val="FFFF00"/>
                </a:highlight>
                <a:latin typeface="Arial" panose="020B0604020202020204" pitchFamily="34" charset="0"/>
                <a:cs typeface="Arial" panose="020B0604020202020204" pitchFamily="34" charset="0"/>
              </a:rPr>
              <a:t> Ivette Koura</a:t>
            </a:r>
            <a:r>
              <a:rPr lang="fr-FR" sz="3300" dirty="0">
                <a:latin typeface="Arial" panose="020B0604020202020204" pitchFamily="34" charset="0"/>
                <a:cs typeface="Arial" panose="020B0604020202020204" pitchFamily="34" charset="0"/>
              </a:rPr>
              <a:t>.</a:t>
            </a:r>
            <a:endParaRPr lang="fr-FR" sz="3800" dirty="0"/>
          </a:p>
          <a:p>
            <a:pPr marL="0" indent="0">
              <a:buNone/>
            </a:pPr>
            <a:r>
              <a:rPr lang="fr-FR" dirty="0">
                <a:latin typeface="Arial" panose="020B0604020202020204" pitchFamily="34" charset="0"/>
                <a:cs typeface="Arial" panose="020B0604020202020204" pitchFamily="34" charset="0"/>
              </a:rPr>
              <a:t>Le 20 mai 2018 </a:t>
            </a:r>
            <a:r>
              <a:rPr lang="fr-FR" dirty="0" err="1">
                <a:latin typeface="Arial" panose="020B0604020202020204" pitchFamily="34" charset="0"/>
                <a:cs typeface="Arial" panose="020B0604020202020204" pitchFamily="34" charset="0"/>
              </a:rPr>
              <a:t>etait</a:t>
            </a:r>
            <a:r>
              <a:rPr lang="fr-FR" dirty="0">
                <a:latin typeface="Arial" panose="020B0604020202020204" pitchFamily="34" charset="0"/>
                <a:cs typeface="Arial" panose="020B0604020202020204" pitchFamily="34" charset="0"/>
              </a:rPr>
              <a:t> la formation expérimentation sur les cuiseurs solaire.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Etaient </a:t>
            </a:r>
            <a:r>
              <a:rPr lang="fr-FR" dirty="0" err="1">
                <a:latin typeface="Arial" panose="020B0604020202020204" pitchFamily="34" charset="0"/>
                <a:cs typeface="Arial" panose="020B0604020202020204" pitchFamily="34" charset="0"/>
              </a:rPr>
              <a:t>present</a:t>
            </a:r>
            <a:r>
              <a:rPr lang="fr-FR" dirty="0">
                <a:latin typeface="Arial" panose="020B0604020202020204" pitchFamily="34" charset="0"/>
                <a:cs typeface="Arial" panose="020B0604020202020204" pitchFamily="34" charset="0"/>
              </a:rPr>
              <a:t> ce jour :-</a:t>
            </a:r>
            <a:r>
              <a:rPr lang="fr-FR" dirty="0" err="1">
                <a:latin typeface="Arial" panose="020B0604020202020204" pitchFamily="34" charset="0"/>
                <a:cs typeface="Arial" panose="020B0604020202020204" pitchFamily="34" charset="0"/>
              </a:rPr>
              <a:t>koura</a:t>
            </a:r>
            <a:r>
              <a:rPr lang="fr-FR" dirty="0">
                <a:latin typeface="Arial" panose="020B0604020202020204" pitchFamily="34" charset="0"/>
                <a:cs typeface="Arial" panose="020B0604020202020204" pitchFamily="34" charset="0"/>
              </a:rPr>
              <a:t> Rosalie;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epouse</a:t>
            </a:r>
            <a:r>
              <a:rPr lang="fr-FR" dirty="0">
                <a:latin typeface="Arial" panose="020B0604020202020204" pitchFamily="34" charset="0"/>
                <a:cs typeface="Arial" panose="020B0604020202020204" pitchFamily="34" charset="0"/>
              </a:rPr>
              <a:t> de </a:t>
            </a:r>
            <a:r>
              <a:rPr lang="fr-FR" dirty="0" err="1">
                <a:latin typeface="Arial" panose="020B0604020202020204" pitchFamily="34" charset="0"/>
                <a:cs typeface="Arial" panose="020B0604020202020204" pitchFamily="34" charset="0"/>
              </a:rPr>
              <a:t>Bagagna</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Amada</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-Koura </a:t>
            </a:r>
            <a:r>
              <a:rPr lang="fr-FR" dirty="0" err="1">
                <a:latin typeface="Arial" panose="020B0604020202020204" pitchFamily="34" charset="0"/>
                <a:cs typeface="Arial" panose="020B0604020202020204" pitchFamily="34" charset="0"/>
              </a:rPr>
              <a:t>Gninimawede</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-Koura </a:t>
            </a:r>
            <a:r>
              <a:rPr lang="fr-FR" dirty="0" err="1">
                <a:latin typeface="Arial" panose="020B0604020202020204" pitchFamily="34" charset="0"/>
                <a:cs typeface="Arial" panose="020B0604020202020204" pitchFamily="34" charset="0"/>
              </a:rPr>
              <a:t>Hayazouma</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epouse</a:t>
            </a:r>
            <a:r>
              <a:rPr lang="fr-FR" dirty="0">
                <a:latin typeface="Arial" panose="020B0604020202020204" pitchFamily="34" charset="0"/>
                <a:cs typeface="Arial" panose="020B0604020202020204" pitchFamily="34" charset="0"/>
              </a:rPr>
              <a:t> de Koura </a:t>
            </a:r>
            <a:r>
              <a:rPr lang="fr-FR" dirty="0" err="1">
                <a:latin typeface="Arial" panose="020B0604020202020204" pitchFamily="34" charset="0"/>
                <a:cs typeface="Arial" panose="020B0604020202020204" pitchFamily="34" charset="0"/>
              </a:rPr>
              <a:t>Zounwe</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-0uedraogo Awa;</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epouse</a:t>
            </a:r>
            <a:r>
              <a:rPr lang="fr-FR" dirty="0">
                <a:latin typeface="Arial" panose="020B0604020202020204" pitchFamily="34" charset="0"/>
                <a:cs typeface="Arial" panose="020B0604020202020204" pitchFamily="34" charset="0"/>
              </a:rPr>
              <a:t> de </a:t>
            </a:r>
            <a:r>
              <a:rPr lang="fr-FR" dirty="0" err="1">
                <a:latin typeface="Arial" panose="020B0604020202020204" pitchFamily="34" charset="0"/>
                <a:cs typeface="Arial" panose="020B0604020202020204" pitchFamily="34" charset="0"/>
              </a:rPr>
              <a:t>Kouda</a:t>
            </a:r>
            <a:r>
              <a:rPr lang="fr-FR" dirty="0">
                <a:latin typeface="Arial" panose="020B0604020202020204" pitchFamily="34" charset="0"/>
                <a:cs typeface="Arial" panose="020B0604020202020204" pitchFamily="34" charset="0"/>
              </a:rPr>
              <a:t> Ousmane;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 fille de </a:t>
            </a:r>
            <a:r>
              <a:rPr lang="fr-FR" dirty="0" err="1">
                <a:latin typeface="Arial" panose="020B0604020202020204" pitchFamily="34" charset="0"/>
                <a:cs typeface="Arial" panose="020B0604020202020204" pitchFamily="34" charset="0"/>
              </a:rPr>
              <a:t>Bihoun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Bounsi</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epouse</a:t>
            </a:r>
            <a:r>
              <a:rPr lang="fr-FR" dirty="0">
                <a:latin typeface="Arial" panose="020B0604020202020204" pitchFamily="34" charset="0"/>
                <a:cs typeface="Arial" panose="020B0604020202020204" pitchFamily="34" charset="0"/>
              </a:rPr>
              <a:t> de </a:t>
            </a:r>
            <a:r>
              <a:rPr lang="fr-FR" dirty="0" err="1">
                <a:latin typeface="Arial" panose="020B0604020202020204" pitchFamily="34" charset="0"/>
                <a:cs typeface="Arial" panose="020B0604020202020204" pitchFamily="34" charset="0"/>
              </a:rPr>
              <a:t>Guiguemde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Soulemane</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a:t>
            </a:r>
            <a:r>
              <a:rPr lang="fr-FR" dirty="0" err="1">
                <a:latin typeface="Arial" panose="020B0604020202020204" pitchFamily="34" charset="0"/>
                <a:cs typeface="Arial" panose="020B0604020202020204" pitchFamily="34" charset="0"/>
              </a:rPr>
              <a:t>Doye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Hadamouko</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Absents: Koura Mamadou qui m'a dit qu'il sait utiliser le cuiseur et qu'il </a:t>
            </a:r>
            <a:r>
              <a:rPr lang="fr-FR" dirty="0" err="1">
                <a:latin typeface="Arial" panose="020B0604020202020204" pitchFamily="34" charset="0"/>
                <a:cs typeface="Arial" panose="020B0604020202020204" pitchFamily="34" charset="0"/>
              </a:rPr>
              <a:t>prepare</a:t>
            </a:r>
            <a:r>
              <a:rPr lang="fr-FR" dirty="0">
                <a:latin typeface="Arial" panose="020B0604020202020204" pitchFamily="34" charset="0"/>
                <a:cs typeface="Arial" panose="020B0604020202020204" pitchFamily="34" charset="0"/>
              </a:rPr>
              <a:t> la déçu déjà.</a:t>
            </a:r>
            <a:br>
              <a:rPr lang="fr-FR" dirty="0">
                <a:latin typeface="Arial" panose="020B0604020202020204" pitchFamily="34" charset="0"/>
                <a:cs typeface="Arial" panose="020B0604020202020204" pitchFamily="34" charset="0"/>
              </a:rPr>
            </a:br>
            <a:r>
              <a:rPr lang="fr-FR" dirty="0" err="1">
                <a:latin typeface="Arial" panose="020B0604020202020204" pitchFamily="34" charset="0"/>
                <a:cs typeface="Arial" panose="020B0604020202020204" pitchFamily="34" charset="0"/>
              </a:rPr>
              <a:t>Zoumbara</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wohi</a:t>
            </a:r>
            <a:r>
              <a:rPr lang="fr-FR" dirty="0">
                <a:latin typeface="Arial" panose="020B0604020202020204" pitchFamily="34" charset="0"/>
                <a:cs typeface="Arial" panose="020B0604020202020204" pitchFamily="34" charset="0"/>
              </a:rPr>
              <a:t> en </a:t>
            </a:r>
            <a:r>
              <a:rPr lang="fr-FR" dirty="0" err="1">
                <a:latin typeface="Arial" panose="020B0604020202020204" pitchFamily="34" charset="0"/>
                <a:cs typeface="Arial" panose="020B0604020202020204" pitchFamily="34" charset="0"/>
              </a:rPr>
              <a:t>deplacement</a:t>
            </a:r>
            <a:r>
              <a:rPr lang="fr-FR" dirty="0">
                <a:latin typeface="Arial" panose="020B0604020202020204" pitchFamily="34" charset="0"/>
                <a:cs typeface="Arial" panose="020B0604020202020204" pitchFamily="34" charset="0"/>
              </a:rPr>
              <a: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Nous cuis le riz ce jour.</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Le lendemain nous avons préparé du haricot. </a:t>
            </a:r>
            <a:r>
              <a:rPr lang="fr-FR" dirty="0" err="1">
                <a:latin typeface="Arial" panose="020B0604020202020204" pitchFamily="34" charset="0"/>
                <a:cs typeface="Arial" panose="020B0604020202020204" pitchFamily="34" charset="0"/>
              </a:rPr>
              <a:t>Troisieme</a:t>
            </a:r>
            <a:r>
              <a:rPr lang="fr-FR" dirty="0">
                <a:latin typeface="Arial" panose="020B0604020202020204" pitchFamily="34" charset="0"/>
                <a:cs typeface="Arial" panose="020B0604020202020204" pitchFamily="34" charset="0"/>
              </a:rPr>
              <a:t> jour j'ai tourné. Chez certaines :Koura </a:t>
            </a:r>
            <a:r>
              <a:rPr lang="fr-FR" dirty="0" err="1">
                <a:latin typeface="Arial" panose="020B0604020202020204" pitchFamily="34" charset="0"/>
                <a:cs typeface="Arial" panose="020B0604020202020204" pitchFamily="34" charset="0"/>
              </a:rPr>
              <a:t>Hayazouma</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koura</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Gninimawede,Kouda</a:t>
            </a:r>
            <a:r>
              <a:rPr lang="fr-FR" dirty="0">
                <a:latin typeface="Arial" panose="020B0604020202020204" pitchFamily="34" charset="0"/>
                <a:cs typeface="Arial" panose="020B0604020202020204" pitchFamily="34" charset="0"/>
              </a:rPr>
              <a:t> Ousmane ou la femme </a:t>
            </a:r>
            <a:r>
              <a:rPr lang="fr-FR" dirty="0" err="1">
                <a:latin typeface="Arial" panose="020B0604020202020204" pitchFamily="34" charset="0"/>
                <a:cs typeface="Arial" panose="020B0604020202020204" pitchFamily="34" charset="0"/>
              </a:rPr>
              <a:t>preparait</a:t>
            </a:r>
            <a:r>
              <a:rPr lang="fr-FR" dirty="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hlinkClick r:id="rId3"/>
              </a:rPr>
              <a:t>haricot.je</a:t>
            </a:r>
            <a:r>
              <a:rPr lang="fr-FR" dirty="0">
                <a:latin typeface="Arial" panose="020B0604020202020204" pitchFamily="34" charset="0"/>
                <a:cs typeface="Arial" panose="020B0604020202020204" pitchFamily="34" charset="0"/>
              </a:rPr>
              <a:t> compte continuer mes tournées les jours bien ensoleillés.</a:t>
            </a:r>
            <a:endParaRPr lang="fr-FR" sz="4400"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a:t>
            </a:r>
          </a:p>
          <a:p>
            <a:pPr marL="0" indent="0">
              <a:buNone/>
            </a:pPr>
            <a:r>
              <a:rPr lang="fr-FR" dirty="0">
                <a:latin typeface="Arial" panose="020B0604020202020204" pitchFamily="34" charset="0"/>
                <a:cs typeface="Arial" panose="020B0604020202020204" pitchFamily="34" charset="0"/>
              </a:rPr>
              <a:t>2018 05 28</a:t>
            </a:r>
          </a:p>
          <a:p>
            <a:r>
              <a:rPr lang="fr-FR" sz="2900" dirty="0">
                <a:latin typeface="Arial" panose="020B0604020202020204" pitchFamily="34" charset="0"/>
                <a:cs typeface="Arial" panose="020B0604020202020204" pitchFamily="34" charset="0"/>
              </a:rPr>
              <a:t>Je n'ai pas pu donné de formation dans la zone de </a:t>
            </a:r>
            <a:r>
              <a:rPr lang="fr-FR" sz="2900" dirty="0" err="1">
                <a:latin typeface="Arial" panose="020B0604020202020204" pitchFamily="34" charset="0"/>
                <a:cs typeface="Arial" panose="020B0604020202020204" pitchFamily="34" charset="0"/>
              </a:rPr>
              <a:t>Ouakuy</a:t>
            </a:r>
            <a:r>
              <a:rPr lang="fr-FR" sz="2900" dirty="0">
                <a:latin typeface="Arial" panose="020B0604020202020204" pitchFamily="34" charset="0"/>
                <a:cs typeface="Arial" panose="020B0604020202020204" pitchFamily="34" charset="0"/>
              </a:rPr>
              <a:t> pour raison: le CVD et le Conseiller m'o</a:t>
            </a:r>
            <a:r>
              <a:rPr lang="fr-FR" sz="2900" dirty="0"/>
              <a:t>nt appelé pour me dire que </a:t>
            </a:r>
            <a:r>
              <a:rPr lang="fr-FR" sz="2900" dirty="0" err="1"/>
              <a:t>lamoussa</a:t>
            </a:r>
            <a:r>
              <a:rPr lang="fr-FR" sz="2900" dirty="0"/>
              <a:t> n'a pas fini de placer les </a:t>
            </a:r>
            <a:r>
              <a:rPr lang="fr-FR" sz="2900" dirty="0" err="1"/>
              <a:t>cuiseu</a:t>
            </a:r>
            <a:r>
              <a:rPr lang="fr-FR" sz="2900" dirty="0"/>
              <a:t> </a:t>
            </a:r>
          </a:p>
          <a:p>
            <a:pPr marL="0" indent="0" algn="ctr">
              <a:buNone/>
            </a:pPr>
            <a:endParaRPr lang="fr-FR" dirty="0"/>
          </a:p>
        </p:txBody>
      </p:sp>
    </p:spTree>
    <p:extLst>
      <p:ext uri="{BB962C8B-B14F-4D97-AF65-F5344CB8AC3E}">
        <p14:creationId xmlns:p14="http://schemas.microsoft.com/office/powerpoint/2010/main" val="383399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213757"/>
            <a:ext cx="10515600" cy="629391"/>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5" name="Espace réservé du contenu 4">
            <a:extLst>
              <a:ext uri="{FF2B5EF4-FFF2-40B4-BE49-F238E27FC236}">
                <a16:creationId xmlns:a16="http://schemas.microsoft.com/office/drawing/2014/main" id="{4BC0C76B-EFEB-E34F-B985-D3A9787BD286}"/>
              </a:ext>
            </a:extLst>
          </p:cNvPr>
          <p:cNvSpPr>
            <a:spLocks noGrp="1"/>
          </p:cNvSpPr>
          <p:nvPr>
            <p:ph idx="1"/>
          </p:nvPr>
        </p:nvSpPr>
        <p:spPr>
          <a:xfrm>
            <a:off x="838200" y="843148"/>
            <a:ext cx="10515600" cy="5652655"/>
          </a:xfrm>
        </p:spPr>
        <p:txBody>
          <a:bodyPr>
            <a:normAutofit fontScale="25000" lnSpcReduction="20000"/>
          </a:bodyPr>
          <a:lstStyle/>
          <a:p>
            <a:pPr marL="0" indent="0">
              <a:buNone/>
            </a:pPr>
            <a:r>
              <a:rPr lang="fr-FR" sz="6600" b="1" dirty="0">
                <a:latin typeface="Arial" panose="020B0604020202020204" pitchFamily="34" charset="0"/>
                <a:cs typeface="Arial" panose="020B0604020202020204" pitchFamily="34" charset="0"/>
              </a:rPr>
              <a:t>Test stage N°1 – April/</a:t>
            </a:r>
            <a:r>
              <a:rPr lang="fr-FR" sz="6600" b="1" dirty="0" err="1">
                <a:latin typeface="Arial" panose="020B0604020202020204" pitchFamily="34" charset="0"/>
                <a:cs typeface="Arial" panose="020B0604020202020204" pitchFamily="34" charset="0"/>
              </a:rPr>
              <a:t>may</a:t>
            </a:r>
            <a:r>
              <a:rPr lang="fr-FR" sz="6600" b="1" dirty="0">
                <a:latin typeface="Arial" panose="020B0604020202020204" pitchFamily="34" charset="0"/>
                <a:cs typeface="Arial" panose="020B0604020202020204" pitchFamily="34" charset="0"/>
              </a:rPr>
              <a:t> 2018</a:t>
            </a:r>
            <a:r>
              <a:rPr lang="fr-FR" sz="8800" dirty="0">
                <a:latin typeface="Arial" panose="020B0604020202020204" pitchFamily="34" charset="0"/>
                <a:cs typeface="Arial" panose="020B0604020202020204" pitchFamily="34" charset="0"/>
              </a:rPr>
              <a:t>.</a:t>
            </a:r>
          </a:p>
          <a:p>
            <a:r>
              <a:rPr lang="fr-FR" sz="5400" dirty="0" err="1">
                <a:highlight>
                  <a:srgbClr val="FFFF00"/>
                </a:highlight>
                <a:latin typeface="Arial" panose="020B0604020202020204" pitchFamily="34" charset="0"/>
                <a:cs typeface="Arial" panose="020B0604020202020204" pitchFamily="34" charset="0"/>
              </a:rPr>
              <a:t>Tracing</a:t>
            </a:r>
            <a:r>
              <a:rPr lang="fr-FR" sz="5400" dirty="0">
                <a:highlight>
                  <a:srgbClr val="FFFF00"/>
                </a:highlight>
                <a:latin typeface="Arial" panose="020B0604020202020204" pitchFamily="34" charset="0"/>
                <a:cs typeface="Arial" panose="020B0604020202020204" pitchFamily="34" charset="0"/>
              </a:rPr>
              <a:t> of mail exchanges </a:t>
            </a:r>
            <a:r>
              <a:rPr lang="fr-FR" sz="5400" dirty="0" err="1">
                <a:highlight>
                  <a:srgbClr val="FFFF00"/>
                </a:highlight>
                <a:latin typeface="Arial" panose="020B0604020202020204" pitchFamily="34" charset="0"/>
                <a:cs typeface="Arial" panose="020B0604020202020204" pitchFamily="34" charset="0"/>
              </a:rPr>
              <a:t>with</a:t>
            </a:r>
            <a:r>
              <a:rPr lang="fr-FR" sz="5400" dirty="0">
                <a:highlight>
                  <a:srgbClr val="FFFF00"/>
                </a:highlight>
                <a:latin typeface="Arial" panose="020B0604020202020204" pitchFamily="34" charset="0"/>
                <a:cs typeface="Arial" panose="020B0604020202020204" pitchFamily="34" charset="0"/>
              </a:rPr>
              <a:t> Ivette Koura</a:t>
            </a:r>
            <a:r>
              <a:rPr lang="fr-FR" sz="5400" dirty="0">
                <a:latin typeface="Arial" panose="020B0604020202020204" pitchFamily="34" charset="0"/>
                <a:cs typeface="Arial" panose="020B0604020202020204" pitchFamily="34" charset="0"/>
              </a:rPr>
              <a:t>.</a:t>
            </a:r>
            <a:endParaRPr lang="fr-FR" sz="6000" dirty="0"/>
          </a:p>
          <a:p>
            <a:r>
              <a:rPr lang="fr-FR" sz="4800" dirty="0">
                <a:latin typeface="Arial" panose="020B0604020202020204" pitchFamily="34" charset="0"/>
                <a:ea typeface="Apple Symbols" panose="02000000000000000000" pitchFamily="2" charset="-79"/>
                <a:cs typeface="Arial" panose="020B0604020202020204" pitchFamily="34" charset="0"/>
              </a:rPr>
              <a:t>Liste de </a:t>
            </a:r>
            <a:r>
              <a:rPr lang="fr-FR" sz="4800" dirty="0" err="1">
                <a:latin typeface="Arial" panose="020B0604020202020204" pitchFamily="34" charset="0"/>
                <a:ea typeface="Apple Symbols" panose="02000000000000000000" pitchFamily="2" charset="-79"/>
                <a:cs typeface="Arial" panose="020B0604020202020204" pitchFamily="34" charset="0"/>
              </a:rPr>
              <a:t>presence</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Toboua</a:t>
            </a:r>
            <a:r>
              <a:rPr lang="fr-FR" sz="4800" dirty="0">
                <a:latin typeface="Arial" panose="020B0604020202020204" pitchFamily="34" charset="0"/>
                <a:ea typeface="Apple Symbols" panose="02000000000000000000" pitchFamily="2" charset="-79"/>
                <a:cs typeface="Arial" panose="020B0604020202020204" pitchFamily="34" charset="0"/>
              </a:rPr>
              <a:t> Zonas, CVD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 et son </a:t>
            </a:r>
            <a:r>
              <a:rPr lang="fr-FR" sz="4800" dirty="0" err="1">
                <a:latin typeface="Arial" panose="020B0604020202020204" pitchFamily="34" charset="0"/>
                <a:ea typeface="Apple Symbols" panose="02000000000000000000" pitchFamily="2" charset="-79"/>
                <a:cs typeface="Arial" panose="020B0604020202020204" pitchFamily="34" charset="0"/>
              </a:rPr>
              <a:t>epouse</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Bihoun</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Yewan,Conseiller</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-Fofana </a:t>
            </a:r>
            <a:r>
              <a:rPr lang="fr-FR" sz="4800" dirty="0" err="1">
                <a:latin typeface="Arial" panose="020B0604020202020204" pitchFamily="34" charset="0"/>
                <a:ea typeface="Apple Symbols" panose="02000000000000000000" pitchFamily="2" charset="-79"/>
                <a:cs typeface="Arial" panose="020B0604020202020204" pitchFamily="34" charset="0"/>
              </a:rPr>
              <a:t>Sidiki</a:t>
            </a:r>
            <a:r>
              <a:rPr lang="fr-FR" sz="4800" dirty="0">
                <a:latin typeface="Arial" panose="020B0604020202020204" pitchFamily="34" charset="0"/>
                <a:ea typeface="Apple Symbols" panose="02000000000000000000" pitchFamily="2" charset="-79"/>
                <a:cs typeface="Arial" panose="020B0604020202020204" pitchFamily="34" charset="0"/>
              </a:rPr>
              <a:t>, CVD </a:t>
            </a:r>
            <a:r>
              <a:rPr lang="fr-FR" sz="4800" dirty="0" err="1">
                <a:latin typeface="Arial" panose="020B0604020202020204" pitchFamily="34" charset="0"/>
                <a:ea typeface="Apple Symbols" panose="02000000000000000000" pitchFamily="2" charset="-79"/>
                <a:cs typeface="Arial" panose="020B0604020202020204" pitchFamily="34" charset="0"/>
              </a:rPr>
              <a:t>Tiombio</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Zoumbahan</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Loya</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Conseillere</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Tiombio</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err="1">
                <a:latin typeface="Arial" panose="020B0604020202020204" pitchFamily="34" charset="0"/>
                <a:ea typeface="Apple Symbols" panose="02000000000000000000" pitchFamily="2" charset="-79"/>
                <a:cs typeface="Arial" panose="020B0604020202020204" pitchFamily="34" charset="0"/>
              </a:rPr>
              <a:t>Sieni</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Lonkou</a:t>
            </a:r>
            <a:r>
              <a:rPr lang="fr-FR" sz="4800" dirty="0">
                <a:latin typeface="Arial" panose="020B0604020202020204" pitchFamily="34" charset="0"/>
                <a:ea typeface="Apple Symbols" panose="02000000000000000000" pitchFamily="2" charset="-79"/>
                <a:cs typeface="Arial" panose="020B0604020202020204" pitchFamily="34" charset="0"/>
              </a:rPr>
              <a:t> ;</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err="1">
                <a:latin typeface="Arial" panose="020B0604020202020204" pitchFamily="34" charset="0"/>
                <a:ea typeface="Apple Symbols" panose="02000000000000000000" pitchFamily="2" charset="-79"/>
                <a:cs typeface="Arial" panose="020B0604020202020204" pitchFamily="34" charset="0"/>
              </a:rPr>
              <a:t>Bihoun</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lamoussa</a:t>
            </a:r>
            <a:r>
              <a:rPr lang="fr-FR" sz="4800" dirty="0">
                <a:latin typeface="Arial" panose="020B0604020202020204" pitchFamily="34" charset="0"/>
                <a:ea typeface="Apple Symbols" panose="02000000000000000000" pitchFamily="2" charset="-79"/>
                <a:cs typeface="Arial" panose="020B0604020202020204" pitchFamily="34" charset="0"/>
              </a:rPr>
              <a:t> Bambou.</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Ils ont choisi la cuisson des pates et de la </a:t>
            </a:r>
            <a:r>
              <a:rPr lang="fr-FR" sz="4800" dirty="0" err="1">
                <a:latin typeface="Arial" panose="020B0604020202020204" pitchFamily="34" charset="0"/>
                <a:ea typeface="Apple Symbols" panose="02000000000000000000" pitchFamily="2" charset="-79"/>
                <a:cs typeface="Arial" panose="020B0604020202020204" pitchFamily="34" charset="0"/>
              </a:rPr>
              <a:t>viande.commencer</a:t>
            </a:r>
            <a:r>
              <a:rPr lang="fr-FR" sz="4800" dirty="0">
                <a:latin typeface="Arial" panose="020B0604020202020204" pitchFamily="34" charset="0"/>
                <a:ea typeface="Apple Symbols" panose="02000000000000000000" pitchFamily="2" charset="-79"/>
                <a:cs typeface="Arial" panose="020B0604020202020204" pitchFamily="34" charset="0"/>
              </a:rPr>
              <a:t> a 14 heures 45minutes avec une </a:t>
            </a:r>
            <a:r>
              <a:rPr lang="fr-FR" sz="4800" dirty="0" err="1">
                <a:latin typeface="Arial" panose="020B0604020202020204" pitchFamily="34" charset="0"/>
                <a:ea typeface="Apple Symbols" panose="02000000000000000000" pitchFamily="2" charset="-79"/>
                <a:cs typeface="Arial" panose="020B0604020202020204" pitchFamily="34" charset="0"/>
              </a:rPr>
              <a:t>journee</a:t>
            </a:r>
            <a:r>
              <a:rPr lang="fr-FR" sz="4800" dirty="0">
                <a:latin typeface="Arial" panose="020B0604020202020204" pitchFamily="34" charset="0"/>
                <a:ea typeface="Apple Symbols" panose="02000000000000000000" pitchFamily="2" charset="-79"/>
                <a:cs typeface="Arial" panose="020B0604020202020204" pitchFamily="34" charset="0"/>
              </a:rPr>
              <a:t> moins </a:t>
            </a:r>
            <a:r>
              <a:rPr lang="fr-FR" sz="4800" dirty="0" err="1">
                <a:latin typeface="Arial" panose="020B0604020202020204" pitchFamily="34" charset="0"/>
                <a:ea typeface="Apple Symbols" panose="02000000000000000000" pitchFamily="2" charset="-79"/>
                <a:cs typeface="Arial" panose="020B0604020202020204" pitchFamily="34" charset="0"/>
              </a:rPr>
              <a:t>ensoleillee</a:t>
            </a:r>
            <a:r>
              <a:rPr lang="fr-FR" sz="4800" dirty="0">
                <a:latin typeface="Arial" panose="020B0604020202020204" pitchFamily="34" charset="0"/>
                <a:ea typeface="Apple Symbols" panose="02000000000000000000" pitchFamily="2" charset="-79"/>
                <a:cs typeface="Arial" panose="020B0604020202020204" pitchFamily="34" charset="0"/>
              </a:rPr>
              <a:t> nous avons fini la cuisson a 16heures :40minutes.</a:t>
            </a:r>
          </a:p>
          <a:p>
            <a:pPr marL="0" indent="0">
              <a:buNone/>
            </a:pPr>
            <a:r>
              <a:rPr lang="fr-FR" sz="4800" dirty="0">
                <a:latin typeface="Arial" panose="020B0604020202020204" pitchFamily="34" charset="0"/>
                <a:ea typeface="Apple Symbols" panose="02000000000000000000" pitchFamily="2" charset="-79"/>
                <a:cs typeface="Arial" panose="020B0604020202020204" pitchFamily="34" charset="0"/>
              </a:rPr>
              <a:t> </a:t>
            </a:r>
          </a:p>
          <a:p>
            <a:r>
              <a:rPr lang="fr-FR" sz="4800" dirty="0">
                <a:latin typeface="Arial" panose="020B0604020202020204" pitchFamily="34" charset="0"/>
                <a:ea typeface="Apple Symbols" panose="02000000000000000000" pitchFamily="2" charset="-79"/>
                <a:cs typeface="Arial" panose="020B0604020202020204" pitchFamily="34" charset="0"/>
              </a:rPr>
              <a:t>le 03 juin 2018 a eu lieu la formation et </a:t>
            </a:r>
            <a:r>
              <a:rPr lang="fr-FR" sz="4800" dirty="0" err="1">
                <a:latin typeface="Arial" panose="020B0604020202020204" pitchFamily="34" charset="0"/>
                <a:ea typeface="Apple Symbols" panose="02000000000000000000" pitchFamily="2" charset="-79"/>
                <a:cs typeface="Arial" panose="020B0604020202020204" pitchFamily="34" charset="0"/>
              </a:rPr>
              <a:t>experimentation</a:t>
            </a:r>
            <a:r>
              <a:rPr lang="fr-FR" sz="4800" dirty="0">
                <a:latin typeface="Arial" panose="020B0604020202020204" pitchFamily="34" charset="0"/>
                <a:ea typeface="Apple Symbols" panose="02000000000000000000" pitchFamily="2" charset="-79"/>
                <a:cs typeface="Arial" panose="020B0604020202020204" pitchFamily="34" charset="0"/>
              </a:rPr>
              <a:t> de cuiseur solaire a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Etaient </a:t>
            </a:r>
            <a:r>
              <a:rPr lang="fr-FR" sz="4800" dirty="0" err="1">
                <a:latin typeface="Arial" panose="020B0604020202020204" pitchFamily="34" charset="0"/>
                <a:ea typeface="Apple Symbols" panose="02000000000000000000" pitchFamily="2" charset="-79"/>
                <a:cs typeface="Arial" panose="020B0604020202020204" pitchFamily="34" charset="0"/>
              </a:rPr>
              <a:t>present</a:t>
            </a:r>
            <a:r>
              <a:rPr lang="fr-FR" sz="4800" dirty="0">
                <a:latin typeface="Arial" panose="020B0604020202020204" pitchFamily="34" charset="0"/>
                <a:ea typeface="Apple Symbols" panose="02000000000000000000" pitchFamily="2" charset="-79"/>
                <a:cs typeface="Arial" panose="020B0604020202020204" pitchFamily="34" charset="0"/>
              </a:rPr>
              <a:t> a cette </a:t>
            </a:r>
            <a:r>
              <a:rPr lang="fr-FR" sz="4800" dirty="0" err="1">
                <a:latin typeface="Arial" panose="020B0604020202020204" pitchFamily="34" charset="0"/>
                <a:ea typeface="Apple Symbols" panose="02000000000000000000" pitchFamily="2" charset="-79"/>
                <a:cs typeface="Arial" panose="020B0604020202020204" pitchFamily="34" charset="0"/>
              </a:rPr>
              <a:t>seance</a:t>
            </a:r>
            <a:r>
              <a:rPr lang="fr-FR" sz="4800" dirty="0">
                <a:latin typeface="Arial" panose="020B0604020202020204" pitchFamily="34" charset="0"/>
                <a:ea typeface="Apple Symbols" panose="02000000000000000000" pitchFamily="2" charset="-79"/>
                <a:cs typeface="Arial" panose="020B0604020202020204" pitchFamily="34" charset="0"/>
              </a:rPr>
              <a:t> :_ </a:t>
            </a:r>
            <a:r>
              <a:rPr lang="fr-FR" sz="4800" dirty="0" err="1">
                <a:latin typeface="Arial" panose="020B0604020202020204" pitchFamily="34" charset="0"/>
                <a:ea typeface="Apple Symbols" panose="02000000000000000000" pitchFamily="2" charset="-79"/>
                <a:cs typeface="Arial" panose="020B0604020202020204" pitchFamily="34" charset="0"/>
              </a:rPr>
              <a:t>Toboua</a:t>
            </a:r>
            <a:r>
              <a:rPr lang="fr-FR" sz="4800" dirty="0">
                <a:latin typeface="Arial" panose="020B0604020202020204" pitchFamily="34" charset="0"/>
                <a:ea typeface="Apple Symbols" panose="02000000000000000000" pitchFamily="2" charset="-79"/>
                <a:cs typeface="Arial" panose="020B0604020202020204" pitchFamily="34" charset="0"/>
              </a:rPr>
              <a:t> zonas CVD de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 et son </a:t>
            </a:r>
            <a:r>
              <a:rPr lang="fr-FR" sz="4800" dirty="0" err="1">
                <a:latin typeface="Arial" panose="020B0604020202020204" pitchFamily="34" charset="0"/>
                <a:ea typeface="Apple Symbols" panose="02000000000000000000" pitchFamily="2" charset="-79"/>
                <a:cs typeface="Arial" panose="020B0604020202020204" pitchFamily="34" charset="0"/>
              </a:rPr>
              <a:t>epouse</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Bihoun</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Yewan</a:t>
            </a:r>
            <a:r>
              <a:rPr lang="fr-FR" sz="4800" dirty="0">
                <a:latin typeface="Arial" panose="020B0604020202020204" pitchFamily="34" charset="0"/>
                <a:ea typeface="Apple Symbols" panose="02000000000000000000" pitchFamily="2" charset="-79"/>
                <a:cs typeface="Arial" panose="020B0604020202020204" pitchFamily="34" charset="0"/>
              </a:rPr>
              <a:t> ,conseiller de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Bihoun</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lomoussa</a:t>
            </a:r>
            <a:r>
              <a:rPr lang="fr-FR" sz="4800" dirty="0">
                <a:latin typeface="Arial" panose="020B0604020202020204" pitchFamily="34" charset="0"/>
                <a:ea typeface="Apple Symbols" panose="02000000000000000000" pitchFamily="2" charset="-79"/>
                <a:cs typeface="Arial" panose="020B0604020202020204" pitchFamily="34" charset="0"/>
              </a:rPr>
              <a:t> Bambou, de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Zoumbahan</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Loya</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conseillere</a:t>
            </a:r>
            <a:r>
              <a:rPr lang="fr-FR" sz="4800" dirty="0">
                <a:latin typeface="Arial" panose="020B0604020202020204" pitchFamily="34" charset="0"/>
                <a:ea typeface="Apple Symbols" panose="02000000000000000000" pitchFamily="2" charset="-79"/>
                <a:cs typeface="Arial" panose="020B0604020202020204" pitchFamily="34" charset="0"/>
              </a:rPr>
              <a:t> de </a:t>
            </a:r>
            <a:r>
              <a:rPr lang="fr-FR" sz="4800" dirty="0" err="1">
                <a:latin typeface="Arial" panose="020B0604020202020204" pitchFamily="34" charset="0"/>
                <a:ea typeface="Apple Symbols" panose="02000000000000000000" pitchFamily="2" charset="-79"/>
                <a:cs typeface="Arial" panose="020B0604020202020204" pitchFamily="34" charset="0"/>
              </a:rPr>
              <a:t>Tiombio</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-Fofana </a:t>
            </a:r>
            <a:r>
              <a:rPr lang="fr-FR" sz="4800" dirty="0" err="1">
                <a:latin typeface="Arial" panose="020B0604020202020204" pitchFamily="34" charset="0"/>
                <a:ea typeface="Apple Symbols" panose="02000000000000000000" pitchFamily="2" charset="-79"/>
                <a:cs typeface="Arial" panose="020B0604020202020204" pitchFamily="34" charset="0"/>
              </a:rPr>
              <a:t>Sidiki,CVD</a:t>
            </a:r>
            <a:r>
              <a:rPr lang="fr-FR" sz="4800" dirty="0">
                <a:latin typeface="Arial" panose="020B0604020202020204" pitchFamily="34" charset="0"/>
                <a:ea typeface="Apple Symbols" panose="02000000000000000000" pitchFamily="2" charset="-79"/>
                <a:cs typeface="Arial" panose="020B0604020202020204" pitchFamily="34" charset="0"/>
              </a:rPr>
              <a:t> de </a:t>
            </a:r>
            <a:r>
              <a:rPr lang="fr-FR" sz="4800" dirty="0" err="1">
                <a:latin typeface="Arial" panose="020B0604020202020204" pitchFamily="34" charset="0"/>
                <a:ea typeface="Apple Symbols" panose="02000000000000000000" pitchFamily="2" charset="-79"/>
                <a:cs typeface="Arial" panose="020B0604020202020204" pitchFamily="34" charset="0"/>
              </a:rPr>
              <a:t>Tiombio</a:t>
            </a:r>
            <a:r>
              <a:rPr lang="fr-FR" sz="4800" dirty="0">
                <a:latin typeface="Arial" panose="020B0604020202020204" pitchFamily="34" charset="0"/>
                <a:ea typeface="Apple Symbols" panose="02000000000000000000" pitchFamily="2" charset="-79"/>
                <a:cs typeface="Arial" panose="020B0604020202020204" pitchFamily="34" charset="0"/>
              </a:rPr>
              <a:t> ;</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t>
            </a:r>
            <a:r>
              <a:rPr lang="fr-FR" sz="4800" dirty="0" err="1">
                <a:latin typeface="Arial" panose="020B0604020202020204" pitchFamily="34" charset="0"/>
                <a:ea typeface="Apple Symbols" panose="02000000000000000000" pitchFamily="2" charset="-79"/>
                <a:cs typeface="Arial" panose="020B0604020202020204" pitchFamily="34" charset="0"/>
              </a:rPr>
              <a:t>Sieni</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Lonkou</a:t>
            </a:r>
            <a:r>
              <a:rPr lang="fr-FR" sz="4800" dirty="0">
                <a:latin typeface="Arial" panose="020B0604020202020204" pitchFamily="34" charset="0"/>
                <a:ea typeface="Apple Symbols" panose="02000000000000000000" pitchFamily="2" charset="-79"/>
                <a:cs typeface="Arial" panose="020B0604020202020204" pitchFamily="34" charset="0"/>
              </a:rPr>
              <a:t>, de </a:t>
            </a:r>
            <a:r>
              <a:rPr lang="fr-FR" sz="4800" dirty="0" err="1">
                <a:latin typeface="Arial" panose="020B0604020202020204" pitchFamily="34" charset="0"/>
                <a:ea typeface="Apple Symbols" panose="02000000000000000000" pitchFamily="2" charset="-79"/>
                <a:cs typeface="Arial" panose="020B0604020202020204" pitchFamily="34" charset="0"/>
              </a:rPr>
              <a:t>Tiombio</a:t>
            </a:r>
            <a:r>
              <a:rPr lang="fr-FR" sz="4800" dirty="0">
                <a:latin typeface="Arial" panose="020B0604020202020204" pitchFamily="34" charset="0"/>
                <a:ea typeface="Apple Symbols" panose="02000000000000000000" pitchFamily="2" charset="-79"/>
                <a:cs typeface="Arial" panose="020B0604020202020204" pitchFamily="34" charset="0"/>
              </a:rPr>
              <a:t>. </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Les participants ont choisi la cuisson de </a:t>
            </a:r>
            <a:r>
              <a:rPr lang="fr-FR" sz="4800" dirty="0" err="1">
                <a:latin typeface="Arial" panose="020B0604020202020204" pitchFamily="34" charset="0"/>
                <a:ea typeface="Apple Symbols" panose="02000000000000000000" pitchFamily="2" charset="-79"/>
                <a:cs typeface="Arial" panose="020B0604020202020204" pitchFamily="34" charset="0"/>
              </a:rPr>
              <a:t>sppagutis</a:t>
            </a:r>
            <a:r>
              <a:rPr lang="fr-FR" sz="4800" dirty="0">
                <a:latin typeface="Arial" panose="020B0604020202020204" pitchFamily="34" charset="0"/>
                <a:ea typeface="Apple Symbols" panose="02000000000000000000" pitchFamily="2" charset="-79"/>
                <a:cs typeface="Arial" panose="020B0604020202020204" pitchFamily="34" charset="0"/>
              </a:rPr>
              <a:t> et du mouton.</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Avec une journée moins ensoleillée et avec l'attente </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des retardateurs nous avons commencé à 14heures 45 minutes et fini la cuisson dans les environs de 16heures 40 minutes. Avec la saison pluvieuse nous avons arrêté de continuer la formation le Dimanche prochain </a:t>
            </a:r>
            <a:r>
              <a:rPr lang="fr-FR" sz="4800" dirty="0" err="1">
                <a:latin typeface="Arial" panose="020B0604020202020204" pitchFamily="34" charset="0"/>
                <a:ea typeface="Apple Symbols" panose="02000000000000000000" pitchFamily="2" charset="-79"/>
                <a:cs typeface="Arial" panose="020B0604020202020204" pitchFamily="34" charset="0"/>
              </a:rPr>
              <a:t>apres</a:t>
            </a:r>
            <a:r>
              <a:rPr lang="fr-FR" sz="4800" dirty="0">
                <a:latin typeface="Arial" panose="020B0604020202020204" pitchFamily="34" charset="0"/>
                <a:ea typeface="Apple Symbols" panose="02000000000000000000" pitchFamily="2" charset="-79"/>
                <a:cs typeface="Arial" panose="020B0604020202020204" pitchFamily="34" charset="0"/>
              </a:rPr>
              <a:t> la messe de l'église.</a:t>
            </a:r>
          </a:p>
          <a:p>
            <a:r>
              <a:rPr lang="fr-FR" sz="4800" dirty="0">
                <a:latin typeface="Arial" panose="020B0604020202020204" pitchFamily="34" charset="0"/>
                <a:ea typeface="Apple Symbols" panose="02000000000000000000" pitchFamily="2" charset="-79"/>
                <a:cs typeface="Arial" panose="020B0604020202020204" pitchFamily="34" charset="0"/>
              </a:rPr>
              <a:t>23 juillet 2018.</a:t>
            </a:r>
          </a:p>
          <a:p>
            <a:r>
              <a:rPr lang="fr-FR" sz="4800" dirty="0">
                <a:latin typeface="Arial" panose="020B0604020202020204" pitchFamily="34" charset="0"/>
                <a:ea typeface="Apple Symbols" panose="02000000000000000000" pitchFamily="2" charset="-79"/>
                <a:cs typeface="Arial" panose="020B0604020202020204" pitchFamily="34" charset="0"/>
              </a:rPr>
              <a:t>Bonsoir Patrice,</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Depuis que la saison pluvieuse s'est installée beaucoup des familles ont déménagé en brousse et actuellement nous sommes dans une période de pluies </a:t>
            </a:r>
            <a:r>
              <a:rPr lang="fr-FR" sz="4800" dirty="0" err="1">
                <a:latin typeface="Arial" panose="020B0604020202020204" pitchFamily="34" charset="0"/>
                <a:ea typeface="Apple Symbols" panose="02000000000000000000" pitchFamily="2" charset="-79"/>
                <a:cs typeface="Arial" panose="020B0604020202020204" pitchFamily="34" charset="0"/>
              </a:rPr>
              <a:t>intances</a:t>
            </a:r>
            <a:r>
              <a:rPr lang="fr-FR" sz="4800" dirty="0">
                <a:latin typeface="Arial" panose="020B0604020202020204" pitchFamily="34" charset="0"/>
                <a:ea typeface="Apple Symbols" panose="02000000000000000000" pitchFamily="2" charset="-79"/>
                <a:cs typeface="Arial" panose="020B0604020202020204" pitchFamily="34" charset="0"/>
              </a:rPr>
              <a:t>.</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rial" panose="020B0604020202020204" pitchFamily="34" charset="0"/>
                <a:ea typeface="Apple Symbols" panose="02000000000000000000" pitchFamily="2" charset="-79"/>
                <a:cs typeface="Arial" panose="020B0604020202020204" pitchFamily="34" charset="0"/>
              </a:rPr>
              <a:t>Les familles qui </a:t>
            </a:r>
            <a:r>
              <a:rPr lang="fr-FR" sz="4800" dirty="0" err="1">
                <a:latin typeface="Arial" panose="020B0604020202020204" pitchFamily="34" charset="0"/>
                <a:ea typeface="Apple Symbols" panose="02000000000000000000" pitchFamily="2" charset="-79"/>
                <a:cs typeface="Arial" panose="020B0604020202020204" pitchFamily="34" charset="0"/>
              </a:rPr>
              <a:t>resident</a:t>
            </a:r>
            <a:r>
              <a:rPr lang="fr-FR" sz="4800" dirty="0">
                <a:latin typeface="Arial" panose="020B0604020202020204" pitchFamily="34" charset="0"/>
                <a:ea typeface="Apple Symbols" panose="02000000000000000000" pitchFamily="2" charset="-79"/>
                <a:cs typeface="Arial" panose="020B0604020202020204" pitchFamily="34" charset="0"/>
              </a:rPr>
              <a:t> au village utilisent les cuiseurs les jours </a:t>
            </a:r>
            <a:r>
              <a:rPr lang="fr-FR" sz="4800" dirty="0" err="1">
                <a:latin typeface="Arial" panose="020B0604020202020204" pitchFamily="34" charset="0"/>
                <a:ea typeface="Apple Symbols" panose="02000000000000000000" pitchFamily="2" charset="-79"/>
                <a:cs typeface="Arial" panose="020B0604020202020204" pitchFamily="34" charset="0"/>
              </a:rPr>
              <a:t>ensoleillés.baucoup</a:t>
            </a:r>
            <a:r>
              <a:rPr lang="fr-FR" sz="4800" dirty="0">
                <a:latin typeface="Arial" panose="020B0604020202020204" pitchFamily="34" charset="0"/>
                <a:ea typeface="Apple Symbols" panose="02000000000000000000" pitchFamily="2" charset="-79"/>
                <a:cs typeface="Arial" panose="020B0604020202020204" pitchFamily="34" charset="0"/>
              </a:rPr>
              <a:t> de gents sont dans le besoin. J'ai aussi discuté avec les C.V.D des villages de </a:t>
            </a:r>
            <a:r>
              <a:rPr lang="fr-FR" sz="4800" dirty="0" err="1">
                <a:latin typeface="Arial" panose="020B0604020202020204" pitchFamily="34" charset="0"/>
                <a:ea typeface="Apple Symbols" panose="02000000000000000000" pitchFamily="2" charset="-79"/>
                <a:cs typeface="Arial" panose="020B0604020202020204" pitchFamily="34" charset="0"/>
              </a:rPr>
              <a:t>Boho-Bereba</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Ouakuy</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Popioho</a:t>
            </a:r>
            <a:r>
              <a:rPr lang="fr-FR" sz="4800" dirty="0">
                <a:latin typeface="Arial" panose="020B0604020202020204" pitchFamily="34" charset="0"/>
                <a:ea typeface="Apple Symbols" panose="02000000000000000000" pitchFamily="2" charset="-79"/>
                <a:cs typeface="Arial" panose="020B0604020202020204" pitchFamily="34" charset="0"/>
              </a:rPr>
              <a:t>, Koura, </a:t>
            </a:r>
            <a:r>
              <a:rPr lang="fr-FR" sz="4800" dirty="0" err="1">
                <a:latin typeface="Arial" panose="020B0604020202020204" pitchFamily="34" charset="0"/>
                <a:ea typeface="Apple Symbols" panose="02000000000000000000" pitchFamily="2" charset="-79"/>
                <a:cs typeface="Arial" panose="020B0604020202020204" pitchFamily="34" charset="0"/>
              </a:rPr>
              <a:t>keindeni</a:t>
            </a:r>
            <a:r>
              <a:rPr lang="fr-FR" sz="4800" dirty="0">
                <a:latin typeface="Arial" panose="020B0604020202020204" pitchFamily="34" charset="0"/>
                <a:ea typeface="Apple Symbols" panose="02000000000000000000" pitchFamily="2" charset="-79"/>
                <a:cs typeface="Arial" panose="020B0604020202020204" pitchFamily="34" charset="0"/>
              </a:rPr>
              <a:t>, </a:t>
            </a:r>
            <a:r>
              <a:rPr lang="fr-FR" sz="4800" dirty="0" err="1">
                <a:latin typeface="Arial" panose="020B0604020202020204" pitchFamily="34" charset="0"/>
                <a:ea typeface="Apple Symbols" panose="02000000000000000000" pitchFamily="2" charset="-79"/>
                <a:cs typeface="Arial" panose="020B0604020202020204" pitchFamily="34" charset="0"/>
              </a:rPr>
              <a:t>Lofikahoun</a:t>
            </a:r>
            <a:r>
              <a:rPr lang="fr-FR" sz="4800" dirty="0">
                <a:latin typeface="Arial" panose="020B0604020202020204" pitchFamily="34" charset="0"/>
                <a:ea typeface="Apple Symbols" panose="02000000000000000000" pitchFamily="2" charset="-79"/>
                <a:cs typeface="Arial" panose="020B0604020202020204" pitchFamily="34" charset="0"/>
              </a:rPr>
              <a:t> et celui de </a:t>
            </a:r>
            <a:r>
              <a:rPr lang="fr-FR" sz="4800" dirty="0" err="1">
                <a:latin typeface="Arial" panose="020B0604020202020204" pitchFamily="34" charset="0"/>
                <a:ea typeface="Apple Symbols" panose="02000000000000000000" pitchFamily="2" charset="-79"/>
                <a:cs typeface="Arial" panose="020B0604020202020204" pitchFamily="34" charset="0"/>
              </a:rPr>
              <a:t>Bereba</a:t>
            </a:r>
            <a:r>
              <a:rPr lang="fr-FR" sz="4800" dirty="0">
                <a:latin typeface="Arial" panose="020B0604020202020204" pitchFamily="34" charset="0"/>
                <a:ea typeface="Apple Symbols" panose="02000000000000000000" pitchFamily="2" charset="-79"/>
                <a:cs typeface="Arial" panose="020B0604020202020204" pitchFamily="34" charset="0"/>
              </a:rPr>
              <a:t> sur les besoins de cuiseurs de la population mais ils m'ont dit que beaucoup de gens sont dans le besoin ils ont même promis de m'envoyer des listes d'ici ce vendredi 27/07/2018.</a:t>
            </a:r>
            <a:br>
              <a:rPr lang="fr-FR" sz="4800" dirty="0">
                <a:latin typeface="Arial" panose="020B0604020202020204" pitchFamily="34" charset="0"/>
                <a:ea typeface="Apple Symbols" panose="02000000000000000000" pitchFamily="2" charset="-79"/>
                <a:cs typeface="Arial" panose="020B0604020202020204" pitchFamily="34" charset="0"/>
              </a:rPr>
            </a:br>
            <a:r>
              <a:rPr lang="fr-FR" sz="4800" dirty="0">
                <a:latin typeface="Apple Symbols" panose="02000000000000000000" pitchFamily="2" charset="-79"/>
                <a:ea typeface="Apple Symbols" panose="02000000000000000000" pitchFamily="2" charset="-79"/>
                <a:cs typeface="Apple Symbols" panose="02000000000000000000" pitchFamily="2" charset="-79"/>
              </a:rPr>
              <a:t>Passez de bonnes vacances. A bientôt.</a:t>
            </a:r>
          </a:p>
          <a:p>
            <a:r>
              <a:rPr lang="fr-FR" sz="4800" dirty="0">
                <a:latin typeface="Apple Symbols" panose="02000000000000000000" pitchFamily="2" charset="-79"/>
                <a:ea typeface="Apple Symbols" panose="02000000000000000000" pitchFamily="2" charset="-79"/>
                <a:cs typeface="Apple Symbols" panose="02000000000000000000" pitchFamily="2" charset="-79"/>
              </a:rPr>
              <a:t> </a:t>
            </a:r>
          </a:p>
          <a:p>
            <a:pPr marL="0" indent="0" algn="ctr">
              <a:buNone/>
            </a:pPr>
            <a:endParaRPr lang="fr-FR" dirty="0"/>
          </a:p>
        </p:txBody>
      </p:sp>
    </p:spTree>
    <p:extLst>
      <p:ext uri="{BB962C8B-B14F-4D97-AF65-F5344CB8AC3E}">
        <p14:creationId xmlns:p14="http://schemas.microsoft.com/office/powerpoint/2010/main" val="414526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213757"/>
            <a:ext cx="10515600" cy="629391"/>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sp>
        <p:nvSpPr>
          <p:cNvPr id="5" name="Espace réservé du contenu 4">
            <a:extLst>
              <a:ext uri="{FF2B5EF4-FFF2-40B4-BE49-F238E27FC236}">
                <a16:creationId xmlns:a16="http://schemas.microsoft.com/office/drawing/2014/main" id="{4BC0C76B-EFEB-E34F-B985-D3A9787BD286}"/>
              </a:ext>
            </a:extLst>
          </p:cNvPr>
          <p:cNvSpPr>
            <a:spLocks noGrp="1"/>
          </p:cNvSpPr>
          <p:nvPr>
            <p:ph idx="1"/>
          </p:nvPr>
        </p:nvSpPr>
        <p:spPr>
          <a:xfrm>
            <a:off x="838200" y="843148"/>
            <a:ext cx="10515600" cy="5652655"/>
          </a:xfrm>
        </p:spPr>
        <p:txBody>
          <a:bodyPr>
            <a:normAutofit/>
          </a:bodyPr>
          <a:lstStyle/>
          <a:p>
            <a:pPr marL="0" indent="0">
              <a:buNone/>
            </a:pPr>
            <a:r>
              <a:rPr lang="fr-FR" sz="2400" dirty="0">
                <a:latin typeface="Arial" panose="020B0604020202020204" pitchFamily="34" charset="0"/>
                <a:cs typeface="Arial" panose="020B0604020202020204" pitchFamily="34" charset="0"/>
              </a:rPr>
              <a:t>Test stage N° 2. </a:t>
            </a:r>
            <a:r>
              <a:rPr lang="fr-FR" sz="2400" dirty="0" err="1">
                <a:latin typeface="Arial" panose="020B0604020202020204" pitchFamily="34" charset="0"/>
                <a:cs typeface="Arial" panose="020B0604020202020204" pitchFamily="34" charset="0"/>
              </a:rPr>
              <a:t>January</a:t>
            </a:r>
            <a:r>
              <a:rPr lang="fr-FR" sz="2400" dirty="0">
                <a:latin typeface="Arial" panose="020B0604020202020204" pitchFamily="34" charset="0"/>
                <a:cs typeface="Arial" panose="020B0604020202020204" pitchFamily="34" charset="0"/>
              </a:rPr>
              <a:t> 2019.</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This second stage </a:t>
            </a:r>
            <a:r>
              <a:rPr lang="fr-FR" sz="2400" dirty="0" err="1">
                <a:latin typeface="Arial" panose="020B0604020202020204" pitchFamily="34" charset="0"/>
                <a:cs typeface="Arial" panose="020B0604020202020204" pitchFamily="34" charset="0"/>
              </a:rPr>
              <a:t>should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allow</a:t>
            </a:r>
            <a:r>
              <a:rPr lang="fr-FR" sz="2400" dirty="0">
                <a:latin typeface="Arial" panose="020B0604020202020204" pitchFamily="34" charset="0"/>
                <a:cs typeface="Arial" panose="020B0604020202020204" pitchFamily="34" charset="0"/>
              </a:rPr>
              <a:t> the </a:t>
            </a:r>
            <a:r>
              <a:rPr lang="fr-FR" sz="2400" dirty="0" err="1">
                <a:latin typeface="Arial" panose="020B0604020202020204" pitchFamily="34" charset="0"/>
                <a:cs typeface="Arial" panose="020B0604020202020204" pitchFamily="34" charset="0"/>
              </a:rPr>
              <a:t>implementation</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another</a:t>
            </a:r>
            <a:r>
              <a:rPr lang="fr-FR" sz="2400" dirty="0">
                <a:latin typeface="Arial" panose="020B0604020202020204" pitchFamily="34" charset="0"/>
                <a:cs typeface="Arial" panose="020B0604020202020204" pitchFamily="34" charset="0"/>
              </a:rPr>
              <a:t> 50 </a:t>
            </a:r>
            <a:r>
              <a:rPr lang="fr-FR" sz="2400" dirty="0" err="1">
                <a:latin typeface="Arial" panose="020B0604020202020204" pitchFamily="34" charset="0"/>
                <a:cs typeface="Arial" panose="020B0604020202020204" pitchFamily="34" charset="0"/>
              </a:rPr>
              <a:t>cookers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thanks</a:t>
            </a:r>
            <a:r>
              <a:rPr lang="fr-FR" sz="2400" dirty="0">
                <a:latin typeface="Arial" panose="020B0604020202020204" pitchFamily="34" charset="0"/>
                <a:cs typeface="Arial" panose="020B0604020202020204" pitchFamily="34" charset="0"/>
              </a:rPr>
              <a:t> to Saarbrücken Lions club</a:t>
            </a:r>
          </a:p>
          <a:p>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Forecasted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costs</a:t>
            </a:r>
            <a:r>
              <a:rPr lang="fr-FR" sz="2400" dirty="0">
                <a:latin typeface="Arial" panose="020B0604020202020204" pitchFamily="34" charset="0"/>
                <a:cs typeface="Arial" panose="020B0604020202020204" pitchFamily="34" charset="0"/>
              </a:rPr>
              <a:t>:</a:t>
            </a:r>
          </a:p>
          <a:p>
            <a:pPr lvl="1"/>
            <a:r>
              <a:rPr lang="fr-FR" sz="2000" dirty="0" err="1">
                <a:latin typeface="Arial" panose="020B0604020202020204" pitchFamily="34" charset="0"/>
                <a:cs typeface="Arial" panose="020B0604020202020204" pitchFamily="34" charset="0"/>
              </a:rPr>
              <a:t>Cookers</a:t>
            </a:r>
            <a:r>
              <a:rPr lang="fr-FR" sz="2000" dirty="0">
                <a:latin typeface="Arial" panose="020B0604020202020204" pitchFamily="34" charset="0"/>
                <a:cs typeface="Arial" panose="020B0604020202020204" pitchFamily="34" charset="0"/>
              </a:rPr>
              <a:t>............................................... 7900,00 €</a:t>
            </a:r>
          </a:p>
          <a:p>
            <a:pPr lvl="1"/>
            <a:r>
              <a:rPr lang="fr-FR" sz="2000" dirty="0">
                <a:latin typeface="Arial" panose="020B0604020202020204" pitchFamily="34" charset="0"/>
                <a:cs typeface="Arial" panose="020B0604020202020204" pitchFamily="34" charset="0"/>
              </a:rPr>
              <a:t>Training................................................ 1100,00 €</a:t>
            </a:r>
          </a:p>
          <a:p>
            <a:pPr lvl="1"/>
            <a:r>
              <a:rPr lang="fr-FR" sz="2000" dirty="0" err="1">
                <a:latin typeface="Arial" panose="020B0604020202020204" pitchFamily="34" charset="0"/>
                <a:cs typeface="Arial" panose="020B0604020202020204" pitchFamily="34" charset="0"/>
              </a:rPr>
              <a:t>Settlement</a:t>
            </a:r>
            <a:r>
              <a:rPr lang="fr-FR" sz="2000" dirty="0">
                <a:latin typeface="Arial" panose="020B0604020202020204" pitchFamily="34" charset="0"/>
                <a:cs typeface="Arial" panose="020B0604020202020204" pitchFamily="34" charset="0"/>
              </a:rPr>
              <a:t> and </a:t>
            </a:r>
            <a:r>
              <a:rPr lang="fr-FR" sz="2000" dirty="0" err="1">
                <a:latin typeface="Arial" panose="020B0604020202020204" pitchFamily="34" charset="0"/>
                <a:cs typeface="Arial" panose="020B0604020202020204" pitchFamily="34" charset="0"/>
              </a:rPr>
              <a:t>follow</a:t>
            </a:r>
            <a:r>
              <a:rPr lang="fr-FR" sz="2000" dirty="0">
                <a:latin typeface="Arial" panose="020B0604020202020204" pitchFamily="34" charset="0"/>
                <a:cs typeface="Arial" panose="020B0604020202020204" pitchFamily="34" charset="0"/>
              </a:rPr>
              <a:t> up........................480,00 €</a:t>
            </a:r>
          </a:p>
          <a:p>
            <a:pPr marL="457200" lvl="1" indent="0">
              <a:buNone/>
            </a:pPr>
            <a:r>
              <a:rPr lang="fr-FR" sz="2000" dirty="0">
                <a:latin typeface="Arial" panose="020B0604020202020204" pitchFamily="34" charset="0"/>
                <a:cs typeface="Arial" panose="020B0604020202020204" pitchFamily="34" charset="0"/>
              </a:rPr>
              <a:t>                                           TOTAL...........9480,00 €</a:t>
            </a:r>
          </a:p>
          <a:p>
            <a:pPr marL="457200" lvl="1" indent="0">
              <a:buNone/>
            </a:pPr>
            <a:r>
              <a:rPr lang="fr-FR" sz="2000" dirty="0">
                <a:latin typeface="Arial" panose="020B0604020202020204" pitchFamily="34" charset="0"/>
                <a:cs typeface="Arial" panose="020B0604020202020204" pitchFamily="34" charset="0"/>
              </a:rPr>
              <a:t> </a:t>
            </a:r>
          </a:p>
          <a:p>
            <a:pPr marL="0" indent="0" algn="ctr">
              <a:buNone/>
            </a:pPr>
            <a:endParaRPr lang="fr-FR" dirty="0"/>
          </a:p>
        </p:txBody>
      </p:sp>
    </p:spTree>
    <p:extLst>
      <p:ext uri="{BB962C8B-B14F-4D97-AF65-F5344CB8AC3E}">
        <p14:creationId xmlns:p14="http://schemas.microsoft.com/office/powerpoint/2010/main" val="359816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E87B0B6-2363-5449-8F58-F6FF8B529E51}"/>
              </a:ext>
            </a:extLst>
          </p:cNvPr>
          <p:cNvSpPr>
            <a:spLocks noGrp="1"/>
          </p:cNvSpPr>
          <p:nvPr>
            <p:ph type="title"/>
          </p:nvPr>
        </p:nvSpPr>
        <p:spPr>
          <a:xfrm>
            <a:off x="838200" y="249383"/>
            <a:ext cx="10515600" cy="1389412"/>
          </a:xfrm>
        </p:spPr>
        <p:txBody>
          <a:bodyPr>
            <a:normAutofit fontScale="90000"/>
          </a:bodyPr>
          <a:lstStyle/>
          <a:p>
            <a:pPr algn="ct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r>
              <a:rPr lang="fr-FR" sz="4800" b="1" dirty="0">
                <a:latin typeface="Arial" panose="020B0604020202020204" pitchFamily="34" charset="0"/>
                <a:cs typeface="Arial" panose="020B0604020202020204" pitchFamily="34" charset="0"/>
              </a:rPr>
              <a:t>Solar </a:t>
            </a:r>
            <a:r>
              <a:rPr lang="fr-FR" sz="4800" b="1" dirty="0" err="1">
                <a:latin typeface="Arial" panose="020B0604020202020204" pitchFamily="34" charset="0"/>
                <a:cs typeface="Arial" panose="020B0604020202020204" pitchFamily="34" charset="0"/>
              </a:rPr>
              <a:t>Cookers</a:t>
            </a:r>
            <a:r>
              <a:rPr lang="fr-FR" sz="4800" b="1" dirty="0">
                <a:latin typeface="Arial" panose="020B0604020202020204" pitchFamily="34" charset="0"/>
                <a:cs typeface="Arial" panose="020B0604020202020204" pitchFamily="34" charset="0"/>
              </a:rPr>
              <a:t> Project</a:t>
            </a:r>
            <a:br>
              <a:rPr lang="fr-FR" sz="4800" b="1" dirty="0">
                <a:latin typeface="Arial" panose="020B0604020202020204" pitchFamily="34" charset="0"/>
                <a:cs typeface="Arial" panose="020B0604020202020204" pitchFamily="34" charset="0"/>
              </a:rPr>
            </a:br>
            <a:r>
              <a:rPr lang="fr-FR" sz="4800" b="1" dirty="0">
                <a:latin typeface="Arial" panose="020B0604020202020204" pitchFamily="34" charset="0"/>
                <a:cs typeface="Arial" panose="020B0604020202020204" pitchFamily="34" charset="0"/>
              </a:rPr>
              <a:t>Burkina Faso</a:t>
            </a:r>
            <a:br>
              <a:rPr lang="fr-FR" sz="4800" b="1" dirty="0">
                <a:latin typeface="Arial" panose="020B0604020202020204" pitchFamily="34" charset="0"/>
                <a:cs typeface="Arial" panose="020B0604020202020204" pitchFamily="34" charset="0"/>
              </a:rPr>
            </a:br>
            <a:br>
              <a:rPr lang="fr-FR" sz="4800" b="1" dirty="0">
                <a:latin typeface="Arial" panose="020B0604020202020204" pitchFamily="34" charset="0"/>
                <a:cs typeface="Arial" panose="020B0604020202020204" pitchFamily="34" charset="0"/>
              </a:rPr>
            </a:b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5" name="Espace réservé du contenu 4">
            <a:extLst>
              <a:ext uri="{FF2B5EF4-FFF2-40B4-BE49-F238E27FC236}">
                <a16:creationId xmlns:a16="http://schemas.microsoft.com/office/drawing/2014/main" id="{D2D8F2E4-5AAA-1348-8CA3-FB635B68E301}"/>
              </a:ext>
            </a:extLst>
          </p:cNvPr>
          <p:cNvSpPr>
            <a:spLocks noGrp="1"/>
          </p:cNvSpPr>
          <p:nvPr>
            <p:ph idx="1"/>
          </p:nvPr>
        </p:nvSpPr>
        <p:spPr>
          <a:xfrm>
            <a:off x="838200" y="1852551"/>
            <a:ext cx="10515600" cy="4383789"/>
          </a:xfrm>
          <a:solidFill>
            <a:srgbClr val="FFFF00"/>
          </a:solidFill>
        </p:spPr>
        <p:txBody>
          <a:bodyPr/>
          <a:lstStyle/>
          <a:p>
            <a:pPr marL="0" indent="0">
              <a:buNone/>
            </a:pPr>
            <a:endParaRPr lang="fr-FR" dirty="0"/>
          </a:p>
          <a:p>
            <a:pPr marL="0" indent="0">
              <a:buNone/>
            </a:pPr>
            <a:endParaRPr lang="fr-FR" sz="4000" dirty="0">
              <a:latin typeface="Arial" panose="020B0604020202020204" pitchFamily="34" charset="0"/>
              <a:cs typeface="Arial" panose="020B0604020202020204" pitchFamily="34" charset="0"/>
            </a:endParaRPr>
          </a:p>
          <a:p>
            <a:pPr marL="0" indent="0" algn="ctr">
              <a:buNone/>
            </a:pPr>
            <a:r>
              <a:rPr lang="fr-FR" sz="4000" dirty="0">
                <a:latin typeface="Arial" panose="020B0604020202020204" pitchFamily="34" charset="0"/>
                <a:cs typeface="Arial" panose="020B0604020202020204" pitchFamily="34" charset="0"/>
              </a:rPr>
              <a:t>« The </a:t>
            </a:r>
            <a:r>
              <a:rPr lang="fr-FR" sz="4000" dirty="0" err="1">
                <a:latin typeface="Arial" panose="020B0604020202020204" pitchFamily="34" charset="0"/>
                <a:cs typeface="Arial" panose="020B0604020202020204" pitchFamily="34" charset="0"/>
              </a:rPr>
              <a:t>earth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receives</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from</a:t>
            </a:r>
            <a:r>
              <a:rPr lang="fr-FR" sz="4000" dirty="0">
                <a:latin typeface="Arial" panose="020B0604020202020204" pitchFamily="34" charset="0"/>
                <a:cs typeface="Arial" panose="020B0604020202020204" pitchFamily="34" charset="0"/>
              </a:rPr>
              <a:t> the </a:t>
            </a:r>
            <a:r>
              <a:rPr lang="fr-FR" sz="4000" dirty="0" err="1">
                <a:latin typeface="Arial" panose="020B0604020202020204" pitchFamily="34" charset="0"/>
                <a:cs typeface="Arial" panose="020B0604020202020204" pitchFamily="34" charset="0"/>
              </a:rPr>
              <a:t>sun</a:t>
            </a:r>
            <a:r>
              <a:rPr lang="fr-FR" sz="4000" dirty="0">
                <a:latin typeface="Arial" panose="020B0604020202020204" pitchFamily="34" charset="0"/>
                <a:cs typeface="Arial" panose="020B0604020202020204" pitchFamily="34" charset="0"/>
              </a:rPr>
              <a:t> in one </a:t>
            </a:r>
            <a:r>
              <a:rPr lang="fr-FR" sz="4000" dirty="0" err="1">
                <a:latin typeface="Arial" panose="020B0604020202020204" pitchFamily="34" charset="0"/>
                <a:cs typeface="Arial" panose="020B0604020202020204" pitchFamily="34" charset="0"/>
              </a:rPr>
              <a:t>hour</a:t>
            </a:r>
            <a:r>
              <a:rPr lang="fr-FR" sz="4000" dirty="0">
                <a:latin typeface="Arial" panose="020B0604020202020204" pitchFamily="34" charset="0"/>
                <a:cs typeface="Arial" panose="020B0604020202020204" pitchFamily="34" charset="0"/>
              </a:rPr>
              <a:t> more </a:t>
            </a:r>
            <a:r>
              <a:rPr lang="fr-FR" sz="4000" dirty="0" err="1">
                <a:latin typeface="Arial" panose="020B0604020202020204" pitchFamily="34" charset="0"/>
                <a:cs typeface="Arial" panose="020B0604020202020204" pitchFamily="34" charset="0"/>
              </a:rPr>
              <a:t>energy</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that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humanity</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needs</a:t>
            </a:r>
            <a:r>
              <a:rPr lang="fr-FR" sz="4000" dirty="0">
                <a:latin typeface="Arial" panose="020B0604020202020204" pitchFamily="34" charset="0"/>
                <a:cs typeface="Arial" panose="020B0604020202020204" pitchFamily="34" charset="0"/>
              </a:rPr>
              <a:t> for one </a:t>
            </a:r>
            <a:r>
              <a:rPr lang="fr-FR" sz="4000" dirty="0" err="1">
                <a:latin typeface="Arial" panose="020B0604020202020204" pitchFamily="34" charset="0"/>
                <a:cs typeface="Arial" panose="020B0604020202020204" pitchFamily="34" charset="0"/>
              </a:rPr>
              <a:t>year</a:t>
            </a:r>
            <a:r>
              <a:rPr lang="fr-FR"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7302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596776"/>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pic>
        <p:nvPicPr>
          <p:cNvPr id="7" name="Espace réservé du contenu 6">
            <a:extLst>
              <a:ext uri="{FF2B5EF4-FFF2-40B4-BE49-F238E27FC236}">
                <a16:creationId xmlns:a16="http://schemas.microsoft.com/office/drawing/2014/main" id="{C16306B5-D9F9-304D-A08B-0636C70D0A27}"/>
              </a:ext>
            </a:extLst>
          </p:cNvPr>
          <p:cNvPicPr>
            <a:picLocks noGrp="1" noChangeAspect="1"/>
          </p:cNvPicPr>
          <p:nvPr>
            <p:ph sz="half" idx="1"/>
          </p:nvPr>
        </p:nvPicPr>
        <p:blipFill>
          <a:blip r:embed="rId3"/>
          <a:stretch>
            <a:fillRect/>
          </a:stretch>
        </p:blipFill>
        <p:spPr>
          <a:xfrm>
            <a:off x="1557338" y="1187450"/>
            <a:ext cx="3634161" cy="5144029"/>
          </a:xfrm>
        </p:spPr>
      </p:pic>
      <p:pic>
        <p:nvPicPr>
          <p:cNvPr id="9" name="Espace réservé du contenu 8">
            <a:extLst>
              <a:ext uri="{FF2B5EF4-FFF2-40B4-BE49-F238E27FC236}">
                <a16:creationId xmlns:a16="http://schemas.microsoft.com/office/drawing/2014/main" id="{02748C1C-9E84-1D41-BDC1-B46B7D8A01BE}"/>
              </a:ext>
            </a:extLst>
          </p:cNvPr>
          <p:cNvPicPr>
            <a:picLocks noGrp="1" noChangeAspect="1"/>
          </p:cNvPicPr>
          <p:nvPr>
            <p:ph sz="half" idx="2"/>
          </p:nvPr>
        </p:nvPicPr>
        <p:blipFill>
          <a:blip r:embed="rId4"/>
          <a:stretch>
            <a:fillRect/>
          </a:stretch>
        </p:blipFill>
        <p:spPr>
          <a:xfrm>
            <a:off x="7000078" y="1187450"/>
            <a:ext cx="3525843" cy="4989513"/>
          </a:xfrm>
        </p:spPr>
      </p:pic>
    </p:spTree>
    <p:extLst>
      <p:ext uri="{BB962C8B-B14F-4D97-AF65-F5344CB8AC3E}">
        <p14:creationId xmlns:p14="http://schemas.microsoft.com/office/powerpoint/2010/main" val="1662156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normAutofit/>
          </a:bodyPr>
          <a:lstStyle/>
          <a:p>
            <a:pPr marL="0" indent="0">
              <a:buNone/>
            </a:pPr>
            <a:r>
              <a:rPr lang="fr-FR" dirty="0">
                <a:latin typeface="Arial" panose="020B0604020202020204" pitchFamily="34" charset="0"/>
                <a:cs typeface="Arial" panose="020B0604020202020204" pitchFamily="34" charset="0"/>
              </a:rPr>
              <a:t>Test stage N° 2. </a:t>
            </a:r>
            <a:r>
              <a:rPr lang="fr-FR" dirty="0" err="1">
                <a:latin typeface="Arial" panose="020B0604020202020204" pitchFamily="34" charset="0"/>
                <a:cs typeface="Arial" panose="020B0604020202020204" pitchFamily="34" charset="0"/>
              </a:rPr>
              <a:t>January</a:t>
            </a:r>
            <a:r>
              <a:rPr lang="fr-FR" dirty="0">
                <a:latin typeface="Arial" panose="020B0604020202020204" pitchFamily="34" charset="0"/>
                <a:cs typeface="Arial" panose="020B0604020202020204" pitchFamily="34" charset="0"/>
              </a:rPr>
              <a:t> 2019.</a:t>
            </a:r>
          </a:p>
          <a:p>
            <a:pPr marL="0" indent="0">
              <a:buNone/>
            </a:pPr>
            <a:r>
              <a:rPr lang="fr-FR" dirty="0">
                <a:latin typeface="Arial" panose="020B0604020202020204" pitchFamily="34" charset="0"/>
                <a:cs typeface="Arial" panose="020B0604020202020204" pitchFamily="34" charset="0"/>
              </a:rPr>
              <a:t>The </a:t>
            </a:r>
            <a:r>
              <a:rPr lang="fr-FR" dirty="0" err="1">
                <a:latin typeface="Arial" panose="020B0604020202020204" pitchFamily="34" charset="0"/>
                <a:cs typeface="Arial" panose="020B0604020202020204" pitchFamily="34" charset="0"/>
              </a:rPr>
              <a:t>target</a:t>
            </a:r>
            <a:r>
              <a:rPr lang="fr-FR" dirty="0">
                <a:latin typeface="Arial" panose="020B0604020202020204" pitchFamily="34" charset="0"/>
                <a:cs typeface="Arial" panose="020B0604020202020204" pitchFamily="34" charset="0"/>
              </a:rPr>
              <a:t> of the second stage:</a:t>
            </a:r>
          </a:p>
          <a:p>
            <a:r>
              <a:rPr lang="fr-FR" dirty="0">
                <a:latin typeface="Arial" panose="020B0604020202020204" pitchFamily="34" charset="0"/>
                <a:cs typeface="Arial" panose="020B0604020202020204" pitchFamily="34" charset="0"/>
              </a:rPr>
              <a:t>To </a:t>
            </a:r>
            <a:r>
              <a:rPr lang="fr-FR" dirty="0" err="1">
                <a:latin typeface="Arial" panose="020B0604020202020204" pitchFamily="34" charset="0"/>
                <a:cs typeface="Arial" panose="020B0604020202020204" pitchFamily="34" charset="0"/>
              </a:rPr>
              <a:t>consolidate</a:t>
            </a:r>
            <a:r>
              <a:rPr lang="fr-FR" dirty="0">
                <a:latin typeface="Arial" panose="020B0604020202020204" pitchFamily="34" charset="0"/>
                <a:cs typeface="Arial" panose="020B0604020202020204" pitchFamily="34" charset="0"/>
              </a:rPr>
              <a:t> the test on the basis of 100 </a:t>
            </a:r>
            <a:r>
              <a:rPr lang="fr-FR" dirty="0" err="1">
                <a:latin typeface="Arial" panose="020B0604020202020204" pitchFamily="34" charset="0"/>
                <a:cs typeface="Arial" panose="020B0604020202020204" pitchFamily="34" charset="0"/>
              </a:rPr>
              <a:t>cookers</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To </a:t>
            </a:r>
            <a:r>
              <a:rPr lang="fr-FR" dirty="0" err="1">
                <a:latin typeface="Arial" panose="020B0604020202020204" pitchFamily="34" charset="0"/>
                <a:cs typeface="Arial" panose="020B0604020202020204" pitchFamily="34" charset="0"/>
              </a:rPr>
              <a:t>provide</a:t>
            </a:r>
            <a:r>
              <a:rPr lang="fr-FR" dirty="0">
                <a:latin typeface="Arial" panose="020B0604020202020204" pitchFamily="34" charset="0"/>
                <a:cs typeface="Arial" panose="020B0604020202020204" pitchFamily="34" charset="0"/>
              </a:rPr>
              <a:t> a set of pertinent information on all aspects of « </a:t>
            </a:r>
            <a:r>
              <a:rPr lang="fr-FR" dirty="0" err="1">
                <a:latin typeface="Arial" panose="020B0604020202020204" pitchFamily="34" charset="0"/>
                <a:cs typeface="Arial" panose="020B0604020202020204" pitchFamily="34" charset="0"/>
              </a:rPr>
              <a:t>solar</a:t>
            </a:r>
            <a:r>
              <a:rPr lang="fr-FR" dirty="0">
                <a:latin typeface="Arial" panose="020B0604020202020204" pitchFamily="34" charset="0"/>
                <a:cs typeface="Arial" panose="020B0604020202020204" pitchFamily="34" charset="0"/>
              </a:rPr>
              <a:t> cooking »</a:t>
            </a:r>
          </a:p>
          <a:p>
            <a:pPr lvl="1"/>
            <a:r>
              <a:rPr lang="fr-FR" dirty="0" err="1">
                <a:latin typeface="Arial" panose="020B0604020202020204" pitchFamily="34" charset="0"/>
                <a:cs typeface="Arial" panose="020B0604020202020204" pitchFamily="34" charset="0"/>
              </a:rPr>
              <a:t>Women</a:t>
            </a:r>
            <a:r>
              <a:rPr lang="fr-FR" dirty="0">
                <a:latin typeface="Arial" panose="020B0604020202020204" pitchFamily="34" charset="0"/>
                <a:cs typeface="Arial" panose="020B0604020202020204" pitchFamily="34" charset="0"/>
              </a:rPr>
              <a:t> adaptation to the </a:t>
            </a:r>
            <a:r>
              <a:rPr lang="fr-FR" dirty="0" err="1">
                <a:latin typeface="Arial" panose="020B0604020202020204" pitchFamily="34" charset="0"/>
                <a:cs typeface="Arial" panose="020B0604020202020204" pitchFamily="34" charset="0"/>
              </a:rPr>
              <a:t>cooker</a:t>
            </a:r>
            <a:endParaRPr lang="fr-FR" dirty="0">
              <a:latin typeface="Arial" panose="020B0604020202020204" pitchFamily="34" charset="0"/>
              <a:cs typeface="Arial" panose="020B0604020202020204" pitchFamily="34" charset="0"/>
            </a:endParaRPr>
          </a:p>
          <a:p>
            <a:pPr lvl="1"/>
            <a:r>
              <a:rPr lang="fr-FR" dirty="0" err="1">
                <a:latin typeface="Arial" panose="020B0604020202020204" pitchFamily="34" charset="0"/>
                <a:cs typeface="Arial" panose="020B0604020202020204" pitchFamily="34" charset="0"/>
              </a:rPr>
              <a:t>Efficiency</a:t>
            </a:r>
            <a:r>
              <a:rPr lang="fr-FR" dirty="0">
                <a:latin typeface="Arial" panose="020B0604020202020204" pitchFamily="34" charset="0"/>
                <a:cs typeface="Arial" panose="020B0604020202020204" pitchFamily="34" charset="0"/>
              </a:rPr>
              <a:t> of the </a:t>
            </a:r>
            <a:r>
              <a:rPr lang="fr-FR" dirty="0" err="1">
                <a:latin typeface="Arial" panose="020B0604020202020204" pitchFamily="34" charset="0"/>
                <a:cs typeface="Arial" panose="020B0604020202020204" pitchFamily="34" charset="0"/>
              </a:rPr>
              <a:t>cooker</a:t>
            </a:r>
            <a:endParaRPr lang="fr-FR" dirty="0">
              <a:latin typeface="Arial" panose="020B0604020202020204" pitchFamily="34" charset="0"/>
              <a:cs typeface="Arial" panose="020B0604020202020204" pitchFamily="34" charset="0"/>
            </a:endParaRPr>
          </a:p>
          <a:p>
            <a:pPr lvl="1"/>
            <a:r>
              <a:rPr lang="fr-FR" dirty="0" err="1">
                <a:latin typeface="Arial" panose="020B0604020202020204" pitchFamily="34" charset="0"/>
                <a:cs typeface="Arial" panose="020B0604020202020204" pitchFamily="34" charset="0"/>
              </a:rPr>
              <a:t>Strengh</a:t>
            </a:r>
            <a:r>
              <a:rPr lang="fr-FR" dirty="0">
                <a:latin typeface="Arial" panose="020B0604020202020204" pitchFamily="34" charset="0"/>
                <a:cs typeface="Arial" panose="020B0604020202020204" pitchFamily="34" charset="0"/>
              </a:rPr>
              <a:t> / </a:t>
            </a:r>
            <a:r>
              <a:rPr lang="fr-FR" dirty="0" err="1">
                <a:latin typeface="Arial" panose="020B0604020202020204" pitchFamily="34" charset="0"/>
                <a:cs typeface="Arial" panose="020B0604020202020204" pitchFamily="34" charset="0"/>
              </a:rPr>
              <a:t>weakness</a:t>
            </a:r>
            <a:r>
              <a:rPr lang="fr-FR" dirty="0">
                <a:latin typeface="Arial" panose="020B0604020202020204" pitchFamily="34" charset="0"/>
                <a:cs typeface="Arial" panose="020B0604020202020204" pitchFamily="34" charset="0"/>
              </a:rPr>
              <a:t> of the </a:t>
            </a:r>
            <a:r>
              <a:rPr lang="fr-FR" dirty="0" err="1">
                <a:latin typeface="Arial" panose="020B0604020202020204" pitchFamily="34" charset="0"/>
                <a:cs typeface="Arial" panose="020B0604020202020204" pitchFamily="34" charset="0"/>
              </a:rPr>
              <a:t>proposed</a:t>
            </a:r>
            <a:r>
              <a:rPr lang="fr-FR" dirty="0">
                <a:latin typeface="Arial" panose="020B0604020202020204" pitchFamily="34" charset="0"/>
                <a:cs typeface="Arial" panose="020B0604020202020204" pitchFamily="34" charset="0"/>
              </a:rPr>
              <a:t> solution</a:t>
            </a:r>
          </a:p>
          <a:p>
            <a:pPr lvl="1"/>
            <a:r>
              <a:rPr lang="fr-FR" dirty="0" err="1">
                <a:latin typeface="Arial" panose="020B0604020202020204" pitchFamily="34" charset="0"/>
                <a:cs typeface="Arial" panose="020B0604020202020204" pitchFamily="34" charset="0"/>
              </a:rPr>
              <a:t>Potential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improvements</a:t>
            </a:r>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Usage </a:t>
            </a:r>
            <a:r>
              <a:rPr lang="fr-FR" dirty="0" err="1">
                <a:latin typeface="Arial" panose="020B0604020202020204" pitchFamily="34" charset="0"/>
                <a:cs typeface="Arial" panose="020B0604020202020204" pitchFamily="34" charset="0"/>
              </a:rPr>
              <a:t>frequency</a:t>
            </a:r>
            <a:endParaRPr lang="fr-FR" dirty="0">
              <a:latin typeface="Arial" panose="020B0604020202020204" pitchFamily="34" charset="0"/>
              <a:cs typeface="Arial" panose="020B0604020202020204" pitchFamily="34" charset="0"/>
            </a:endParaRPr>
          </a:p>
          <a:p>
            <a:pPr lvl="1"/>
            <a:r>
              <a:rPr lang="fr-FR" dirty="0" err="1">
                <a:latin typeface="Arial" panose="020B0604020202020204" pitchFamily="34" charset="0"/>
                <a:cs typeface="Arial" panose="020B0604020202020204" pitchFamily="34" charset="0"/>
              </a:rPr>
              <a:t>Savings</a:t>
            </a:r>
            <a:r>
              <a:rPr lang="fr-FR" dirty="0">
                <a:latin typeface="Arial" panose="020B0604020202020204" pitchFamily="34" charset="0"/>
                <a:cs typeface="Arial" panose="020B0604020202020204" pitchFamily="34" charset="0"/>
              </a:rPr>
              <a:t> in </a:t>
            </a:r>
            <a:r>
              <a:rPr lang="fr-FR" dirty="0" err="1">
                <a:latin typeface="Arial" panose="020B0604020202020204" pitchFamily="34" charset="0"/>
                <a:cs typeface="Arial" panose="020B0604020202020204" pitchFamily="34" charset="0"/>
              </a:rPr>
              <a:t>wood</a:t>
            </a:r>
            <a:r>
              <a:rPr lang="fr-FR" dirty="0">
                <a:latin typeface="Arial" panose="020B0604020202020204" pitchFamily="34" charset="0"/>
                <a:cs typeface="Arial" panose="020B0604020202020204" pitchFamily="34" charset="0"/>
              </a:rPr>
              <a:t> (or </a:t>
            </a:r>
            <a:r>
              <a:rPr lang="fr-FR" dirty="0" err="1">
                <a:latin typeface="Arial" panose="020B0604020202020204" pitchFamily="34" charset="0"/>
                <a:cs typeface="Arial" panose="020B0604020202020204" pitchFamily="34" charset="0"/>
              </a:rPr>
              <a:t>charcoal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purchases</a:t>
            </a:r>
            <a:endParaRPr lang="fr-FR" dirty="0">
              <a:latin typeface="Arial" panose="020B060402020202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99273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lstStyle/>
          <a:p>
            <a:pPr marL="0" indent="0">
              <a:buNone/>
            </a:pPr>
            <a:r>
              <a:rPr lang="fr-FR" dirty="0">
                <a:latin typeface="Arial" panose="020B0604020202020204" pitchFamily="34" charset="0"/>
                <a:cs typeface="Arial" panose="020B0604020202020204" pitchFamily="34" charset="0"/>
              </a:rPr>
              <a:t>Test stage N° 2. </a:t>
            </a:r>
            <a:r>
              <a:rPr lang="fr-FR" dirty="0" err="1">
                <a:latin typeface="Arial" panose="020B0604020202020204" pitchFamily="34" charset="0"/>
                <a:cs typeface="Arial" panose="020B0604020202020204" pitchFamily="34" charset="0"/>
              </a:rPr>
              <a:t>January</a:t>
            </a:r>
            <a:r>
              <a:rPr lang="fr-FR" dirty="0">
                <a:latin typeface="Arial" panose="020B0604020202020204" pitchFamily="34" charset="0"/>
                <a:cs typeface="Arial" panose="020B0604020202020204" pitchFamily="34" charset="0"/>
              </a:rPr>
              <a:t> 2019.</a:t>
            </a:r>
          </a:p>
          <a:p>
            <a:pPr marL="0" indent="0">
              <a:buNone/>
            </a:pPr>
            <a:endParaRPr lang="fr-FR" dirty="0"/>
          </a:p>
          <a:p>
            <a:r>
              <a:rPr lang="fr-FR" dirty="0" err="1"/>
              <a:t>Two</a:t>
            </a:r>
            <a:r>
              <a:rPr lang="fr-FR" dirty="0"/>
              <a:t> missions must </a:t>
            </a:r>
            <a:r>
              <a:rPr lang="fr-FR" dirty="0" err="1"/>
              <a:t>be</a:t>
            </a:r>
            <a:r>
              <a:rPr lang="fr-FR" dirty="0"/>
              <a:t> </a:t>
            </a:r>
            <a:r>
              <a:rPr lang="fr-FR" dirty="0" err="1"/>
              <a:t>schedulded</a:t>
            </a:r>
            <a:endParaRPr lang="fr-FR" dirty="0"/>
          </a:p>
          <a:p>
            <a:pPr lvl="1"/>
            <a:endParaRPr lang="fr-FR" dirty="0"/>
          </a:p>
          <a:p>
            <a:pPr lvl="1"/>
            <a:r>
              <a:rPr lang="fr-FR" dirty="0"/>
              <a:t>Mission N°1 (</a:t>
            </a:r>
            <a:r>
              <a:rPr lang="fr-FR" dirty="0" err="1"/>
              <a:t>begining</a:t>
            </a:r>
            <a:r>
              <a:rPr lang="fr-FR" dirty="0"/>
              <a:t> 2019 ?) to </a:t>
            </a:r>
            <a:r>
              <a:rPr lang="fr-FR" dirty="0" err="1"/>
              <a:t>start</a:t>
            </a:r>
            <a:r>
              <a:rPr lang="fr-FR" dirty="0"/>
              <a:t> the second stage of the </a:t>
            </a:r>
            <a:r>
              <a:rPr lang="fr-FR" dirty="0" err="1"/>
              <a:t>project</a:t>
            </a:r>
            <a:endParaRPr lang="fr-FR" dirty="0"/>
          </a:p>
          <a:p>
            <a:pPr lvl="1"/>
            <a:r>
              <a:rPr lang="fr-FR" dirty="0"/>
              <a:t>Mission N°2 (date to </a:t>
            </a:r>
            <a:r>
              <a:rPr lang="fr-FR" dirty="0" err="1"/>
              <a:t>be</a:t>
            </a:r>
            <a:r>
              <a:rPr lang="fr-FR" dirty="0"/>
              <a:t> </a:t>
            </a:r>
            <a:r>
              <a:rPr lang="fr-FR" dirty="0" err="1"/>
              <a:t>fixed</a:t>
            </a:r>
            <a:r>
              <a:rPr lang="fr-FR" dirty="0"/>
              <a:t>) to </a:t>
            </a:r>
            <a:r>
              <a:rPr lang="fr-FR" dirty="0" err="1"/>
              <a:t>collect</a:t>
            </a:r>
            <a:r>
              <a:rPr lang="fr-FR" dirty="0"/>
              <a:t>  </a:t>
            </a:r>
            <a:r>
              <a:rPr lang="fr-FR" dirty="0" err="1"/>
              <a:t>complete</a:t>
            </a:r>
            <a:r>
              <a:rPr lang="fr-FR" dirty="0"/>
              <a:t> information........for </a:t>
            </a:r>
            <a:r>
              <a:rPr lang="fr-FR" dirty="0" err="1"/>
              <a:t>further</a:t>
            </a:r>
            <a:r>
              <a:rPr lang="fr-FR" dirty="0"/>
              <a:t> extension of the </a:t>
            </a:r>
            <a:r>
              <a:rPr lang="fr-FR" dirty="0" err="1"/>
              <a:t>project</a:t>
            </a:r>
            <a:r>
              <a:rPr lang="fr-FR"/>
              <a:t>.                                                   </a:t>
            </a:r>
            <a:endParaRPr lang="fr-FR" dirty="0"/>
          </a:p>
          <a:p>
            <a:pPr marL="457200" lvl="1" indent="0">
              <a:buNone/>
            </a:pPr>
            <a:endParaRPr lang="fr-FR" dirty="0"/>
          </a:p>
          <a:p>
            <a:pPr marL="457200" lvl="1" indent="0" algn="ctr">
              <a:buNone/>
            </a:pPr>
            <a:r>
              <a:rPr lang="fr-FR" b="1" dirty="0"/>
              <a:t>AND THEN WHAT NEXT ?</a:t>
            </a:r>
          </a:p>
        </p:txBody>
      </p:sp>
    </p:spTree>
    <p:extLst>
      <p:ext uri="{BB962C8B-B14F-4D97-AF65-F5344CB8AC3E}">
        <p14:creationId xmlns:p14="http://schemas.microsoft.com/office/powerpoint/2010/main" val="108524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normAutofit fontScale="92500" lnSpcReduction="10000"/>
          </a:bodyPr>
          <a:lstStyle/>
          <a:p>
            <a:r>
              <a:rPr lang="fr-FR" dirty="0"/>
              <a:t>The </a:t>
            </a:r>
            <a:r>
              <a:rPr lang="fr-FR" dirty="0" err="1"/>
              <a:t>will</a:t>
            </a:r>
            <a:r>
              <a:rPr lang="fr-FR" dirty="0"/>
              <a:t> of the french </a:t>
            </a:r>
            <a:r>
              <a:rPr lang="fr-FR" dirty="0" err="1"/>
              <a:t>project</a:t>
            </a:r>
            <a:r>
              <a:rPr lang="fr-FR" dirty="0"/>
              <a:t> group </a:t>
            </a:r>
            <a:r>
              <a:rPr lang="fr-FR" dirty="0" err="1"/>
              <a:t>is</a:t>
            </a:r>
            <a:r>
              <a:rPr lang="fr-FR" dirty="0"/>
              <a:t> to </a:t>
            </a:r>
            <a:r>
              <a:rPr lang="fr-FR" dirty="0" err="1"/>
              <a:t>extend</a:t>
            </a:r>
            <a:r>
              <a:rPr lang="fr-FR" dirty="0"/>
              <a:t> the system to </a:t>
            </a:r>
            <a:r>
              <a:rPr lang="fr-FR" dirty="0" err="1"/>
              <a:t>Béréba</a:t>
            </a:r>
            <a:r>
              <a:rPr lang="fr-FR" dirty="0"/>
              <a:t> </a:t>
            </a:r>
            <a:r>
              <a:rPr lang="fr-FR" dirty="0" err="1"/>
              <a:t>departement</a:t>
            </a:r>
            <a:r>
              <a:rPr lang="fr-FR" dirty="0"/>
              <a:t> population (</a:t>
            </a:r>
            <a:r>
              <a:rPr lang="fr-FR" dirty="0" err="1"/>
              <a:t>approximately</a:t>
            </a:r>
            <a:r>
              <a:rPr lang="fr-FR" dirty="0"/>
              <a:t> 5000 </a:t>
            </a:r>
            <a:r>
              <a:rPr lang="fr-FR" dirty="0" err="1"/>
              <a:t>families</a:t>
            </a:r>
            <a:r>
              <a:rPr lang="fr-FR" dirty="0"/>
              <a:t>)</a:t>
            </a:r>
          </a:p>
          <a:p>
            <a:r>
              <a:rPr lang="fr-FR" dirty="0" err="1"/>
              <a:t>Realizing</a:t>
            </a:r>
            <a:r>
              <a:rPr lang="fr-FR" dirty="0"/>
              <a:t> </a:t>
            </a:r>
            <a:r>
              <a:rPr lang="fr-FR" dirty="0" err="1"/>
              <a:t>such</a:t>
            </a:r>
            <a:r>
              <a:rPr lang="fr-FR" dirty="0"/>
              <a:t> an </a:t>
            </a:r>
            <a:r>
              <a:rPr lang="fr-FR" dirty="0" err="1"/>
              <a:t>operation</a:t>
            </a:r>
            <a:r>
              <a:rPr lang="fr-FR" dirty="0"/>
              <a:t> </a:t>
            </a:r>
            <a:r>
              <a:rPr lang="fr-FR" dirty="0" err="1"/>
              <a:t>needs</a:t>
            </a:r>
            <a:r>
              <a:rPr lang="fr-FR" dirty="0"/>
              <a:t> to </a:t>
            </a:r>
            <a:r>
              <a:rPr lang="fr-FR" dirty="0" err="1"/>
              <a:t>raise</a:t>
            </a:r>
            <a:r>
              <a:rPr lang="fr-FR" dirty="0"/>
              <a:t> </a:t>
            </a:r>
            <a:r>
              <a:rPr lang="fr-FR" dirty="0" err="1"/>
              <a:t>funds</a:t>
            </a:r>
            <a:r>
              <a:rPr lang="fr-FR" dirty="0"/>
              <a:t>( 500000€). It </a:t>
            </a:r>
            <a:r>
              <a:rPr lang="fr-FR" dirty="0" err="1"/>
              <a:t>is</a:t>
            </a:r>
            <a:r>
              <a:rPr lang="fr-FR" dirty="0"/>
              <a:t> </a:t>
            </a:r>
            <a:r>
              <a:rPr lang="fr-FR" dirty="0" err="1"/>
              <a:t>then</a:t>
            </a:r>
            <a:r>
              <a:rPr lang="fr-FR" dirty="0"/>
              <a:t> </a:t>
            </a:r>
            <a:r>
              <a:rPr lang="fr-FR" dirty="0" err="1"/>
              <a:t>necessary</a:t>
            </a:r>
            <a:r>
              <a:rPr lang="fr-FR" dirty="0"/>
              <a:t> to </a:t>
            </a:r>
            <a:r>
              <a:rPr lang="fr-FR" dirty="0" err="1"/>
              <a:t>create</a:t>
            </a:r>
            <a:r>
              <a:rPr lang="fr-FR" dirty="0"/>
              <a:t> a </a:t>
            </a:r>
            <a:r>
              <a:rPr lang="fr-FR" dirty="0" err="1"/>
              <a:t>specific</a:t>
            </a:r>
            <a:r>
              <a:rPr lang="fr-FR" dirty="0"/>
              <a:t> structure- </a:t>
            </a:r>
            <a:r>
              <a:rPr lang="fr-FR" dirty="0" err="1"/>
              <a:t>independant</a:t>
            </a:r>
            <a:r>
              <a:rPr lang="fr-FR" dirty="0"/>
              <a:t> of the club but </a:t>
            </a:r>
            <a:r>
              <a:rPr lang="fr-FR" dirty="0" err="1"/>
              <a:t>with</a:t>
            </a:r>
            <a:r>
              <a:rPr lang="fr-FR" dirty="0"/>
              <a:t> a </a:t>
            </a:r>
            <a:r>
              <a:rPr lang="fr-FR" dirty="0" err="1"/>
              <a:t>partnership</a:t>
            </a:r>
            <a:r>
              <a:rPr lang="fr-FR" dirty="0"/>
              <a:t> </a:t>
            </a:r>
            <a:r>
              <a:rPr lang="fr-FR" dirty="0" err="1"/>
              <a:t>contract</a:t>
            </a:r>
            <a:r>
              <a:rPr lang="fr-FR" dirty="0"/>
              <a:t>- able to </a:t>
            </a:r>
            <a:r>
              <a:rPr lang="fr-FR" dirty="0" err="1"/>
              <a:t>collect</a:t>
            </a:r>
            <a:r>
              <a:rPr lang="fr-FR" dirty="0"/>
              <a:t> </a:t>
            </a:r>
            <a:r>
              <a:rPr lang="fr-FR" dirty="0" err="1"/>
              <a:t>funds</a:t>
            </a:r>
            <a:r>
              <a:rPr lang="fr-FR" dirty="0"/>
              <a:t>, </a:t>
            </a:r>
            <a:r>
              <a:rPr lang="fr-FR" dirty="0" err="1"/>
              <a:t>these</a:t>
            </a:r>
            <a:r>
              <a:rPr lang="fr-FR" dirty="0"/>
              <a:t> </a:t>
            </a:r>
            <a:r>
              <a:rPr lang="fr-FR" dirty="0" err="1"/>
              <a:t>funds</a:t>
            </a:r>
            <a:r>
              <a:rPr lang="fr-FR" dirty="0"/>
              <a:t> </a:t>
            </a:r>
            <a:r>
              <a:rPr lang="fr-FR" dirty="0" err="1"/>
              <a:t>offering</a:t>
            </a:r>
            <a:r>
              <a:rPr lang="fr-FR" dirty="0"/>
              <a:t> </a:t>
            </a:r>
            <a:r>
              <a:rPr lang="fr-FR" dirty="0" err="1"/>
              <a:t>tax</a:t>
            </a:r>
            <a:r>
              <a:rPr lang="fr-FR" dirty="0"/>
              <a:t> </a:t>
            </a:r>
            <a:r>
              <a:rPr lang="fr-FR" dirty="0" err="1"/>
              <a:t>advantages</a:t>
            </a:r>
            <a:r>
              <a:rPr lang="fr-FR" dirty="0"/>
              <a:t> to </a:t>
            </a:r>
            <a:r>
              <a:rPr lang="fr-FR" dirty="0" err="1"/>
              <a:t>donator</a:t>
            </a:r>
            <a:r>
              <a:rPr lang="fr-FR" dirty="0"/>
              <a:t> </a:t>
            </a:r>
            <a:r>
              <a:rPr lang="fr-FR" dirty="0" err="1"/>
              <a:t>companies</a:t>
            </a:r>
            <a:r>
              <a:rPr lang="fr-FR" dirty="0"/>
              <a:t>( in France one </a:t>
            </a:r>
            <a:r>
              <a:rPr lang="fr-FR" dirty="0" err="1"/>
              <a:t>can</a:t>
            </a:r>
            <a:r>
              <a:rPr lang="fr-FR" dirty="0"/>
              <a:t> </a:t>
            </a:r>
            <a:r>
              <a:rPr lang="fr-FR" dirty="0" err="1"/>
              <a:t>deducts</a:t>
            </a:r>
            <a:r>
              <a:rPr lang="fr-FR" dirty="0"/>
              <a:t> 66% of total </a:t>
            </a:r>
            <a:r>
              <a:rPr lang="fr-FR" dirty="0" err="1"/>
              <a:t>funds</a:t>
            </a:r>
            <a:r>
              <a:rPr lang="fr-FR" dirty="0"/>
              <a:t> on </a:t>
            </a:r>
            <a:r>
              <a:rPr lang="fr-FR" dirty="0" err="1"/>
              <a:t>tax</a:t>
            </a:r>
            <a:r>
              <a:rPr lang="fr-FR" dirty="0"/>
              <a:t> </a:t>
            </a:r>
            <a:r>
              <a:rPr lang="fr-FR" dirty="0" err="1"/>
              <a:t>amount-under</a:t>
            </a:r>
            <a:r>
              <a:rPr lang="fr-FR" dirty="0"/>
              <a:t> </a:t>
            </a:r>
            <a:r>
              <a:rPr lang="fr-FR" dirty="0" err="1"/>
              <a:t>defined</a:t>
            </a:r>
            <a:r>
              <a:rPr lang="fr-FR" dirty="0"/>
              <a:t> </a:t>
            </a:r>
            <a:r>
              <a:rPr lang="fr-FR" dirty="0" err="1"/>
              <a:t>limits</a:t>
            </a:r>
            <a:r>
              <a:rPr lang="fr-FR" dirty="0"/>
              <a:t>)</a:t>
            </a:r>
          </a:p>
          <a:p>
            <a:r>
              <a:rPr lang="fr-FR" dirty="0"/>
              <a:t>  « Energie </a:t>
            </a:r>
            <a:r>
              <a:rPr lang="fr-FR" dirty="0" err="1"/>
              <a:t>Béréba</a:t>
            </a:r>
            <a:r>
              <a:rPr lang="fr-FR" dirty="0"/>
              <a:t> » association - association type Loi 1901- as been </a:t>
            </a:r>
            <a:r>
              <a:rPr lang="fr-FR" dirty="0" err="1"/>
              <a:t>created</a:t>
            </a:r>
            <a:r>
              <a:rPr lang="fr-FR" dirty="0"/>
              <a:t> in </a:t>
            </a:r>
            <a:r>
              <a:rPr lang="fr-FR" dirty="0" err="1"/>
              <a:t>that</a:t>
            </a:r>
            <a:r>
              <a:rPr lang="fr-FR" dirty="0"/>
              <a:t> </a:t>
            </a:r>
            <a:r>
              <a:rPr lang="fr-FR" dirty="0" err="1"/>
              <a:t>purpose</a:t>
            </a:r>
            <a:r>
              <a:rPr lang="fr-FR" dirty="0"/>
              <a:t>: </a:t>
            </a:r>
            <a:r>
              <a:rPr lang="fr-FR" dirty="0" err="1"/>
              <a:t>it</a:t>
            </a:r>
            <a:r>
              <a:rPr lang="fr-FR" dirty="0"/>
              <a:t> </a:t>
            </a:r>
            <a:r>
              <a:rPr lang="fr-FR" dirty="0" err="1"/>
              <a:t>integrates</a:t>
            </a:r>
            <a:r>
              <a:rPr lang="fr-FR" dirty="0"/>
              <a:t> </a:t>
            </a:r>
            <a:r>
              <a:rPr lang="fr-FR" dirty="0" err="1"/>
              <a:t>members</a:t>
            </a:r>
            <a:r>
              <a:rPr lang="fr-FR" dirty="0"/>
              <a:t> of Olivet Lions Club and , </a:t>
            </a:r>
            <a:r>
              <a:rPr lang="fr-FR" dirty="0" err="1"/>
              <a:t>we</a:t>
            </a:r>
            <a:r>
              <a:rPr lang="fr-FR" dirty="0"/>
              <a:t> </a:t>
            </a:r>
            <a:r>
              <a:rPr lang="fr-FR" dirty="0" err="1"/>
              <a:t>hope</a:t>
            </a:r>
            <a:r>
              <a:rPr lang="fr-FR" dirty="0"/>
              <a:t> for the futur, </a:t>
            </a:r>
            <a:r>
              <a:rPr lang="fr-FR" dirty="0" err="1"/>
              <a:t>members</a:t>
            </a:r>
            <a:r>
              <a:rPr lang="fr-FR" dirty="0"/>
              <a:t> of Saarbrücken Lions Club</a:t>
            </a:r>
          </a:p>
          <a:p>
            <a:r>
              <a:rPr lang="fr-FR" dirty="0" err="1"/>
              <a:t>Year</a:t>
            </a:r>
            <a:r>
              <a:rPr lang="fr-FR" dirty="0"/>
              <a:t> 2019 </a:t>
            </a:r>
            <a:r>
              <a:rPr lang="fr-FR" dirty="0" err="1"/>
              <a:t>is</a:t>
            </a:r>
            <a:r>
              <a:rPr lang="fr-FR" dirty="0"/>
              <a:t> </a:t>
            </a:r>
            <a:r>
              <a:rPr lang="fr-FR" dirty="0" err="1"/>
              <a:t>then</a:t>
            </a:r>
            <a:r>
              <a:rPr lang="fr-FR" dirty="0"/>
              <a:t> of crucial importance : validation of datas and information on the model(and </a:t>
            </a:r>
            <a:r>
              <a:rPr lang="fr-FR" dirty="0" err="1"/>
              <a:t>improvements</a:t>
            </a:r>
            <a:r>
              <a:rPr lang="fr-FR" dirty="0"/>
              <a:t>) to </a:t>
            </a:r>
            <a:r>
              <a:rPr lang="fr-FR" dirty="0" err="1"/>
              <a:t>build</a:t>
            </a:r>
            <a:r>
              <a:rPr lang="fr-FR" dirty="0"/>
              <a:t> a consistent </a:t>
            </a:r>
            <a:r>
              <a:rPr lang="fr-FR" dirty="0" err="1"/>
              <a:t>project</a:t>
            </a:r>
            <a:r>
              <a:rPr lang="fr-FR" dirty="0"/>
              <a:t> for </a:t>
            </a:r>
            <a:r>
              <a:rPr lang="fr-FR" dirty="0" err="1"/>
              <a:t>years</a:t>
            </a:r>
            <a:r>
              <a:rPr lang="fr-FR" dirty="0"/>
              <a:t> 2020/2022, </a:t>
            </a:r>
            <a:r>
              <a:rPr lang="fr-FR" dirty="0" err="1"/>
              <a:t>project</a:t>
            </a:r>
            <a:r>
              <a:rPr lang="fr-FR" dirty="0"/>
              <a:t> </a:t>
            </a:r>
            <a:r>
              <a:rPr lang="fr-FR" dirty="0" err="1"/>
              <a:t>which</a:t>
            </a:r>
            <a:r>
              <a:rPr lang="fr-FR" dirty="0"/>
              <a:t> </a:t>
            </a:r>
            <a:r>
              <a:rPr lang="fr-FR" dirty="0" err="1"/>
              <a:t>will</a:t>
            </a:r>
            <a:r>
              <a:rPr lang="fr-FR" dirty="0"/>
              <a:t> </a:t>
            </a:r>
            <a:r>
              <a:rPr lang="fr-FR" dirty="0" err="1"/>
              <a:t>be</a:t>
            </a:r>
            <a:r>
              <a:rPr lang="fr-FR" dirty="0"/>
              <a:t> </a:t>
            </a:r>
            <a:r>
              <a:rPr lang="fr-FR" dirty="0" err="1"/>
              <a:t>presented</a:t>
            </a:r>
            <a:r>
              <a:rPr lang="fr-FR" dirty="0"/>
              <a:t> to </a:t>
            </a:r>
            <a:r>
              <a:rPr lang="fr-FR" dirty="0" err="1"/>
              <a:t>potential</a:t>
            </a:r>
            <a:r>
              <a:rPr lang="fr-FR" dirty="0"/>
              <a:t> </a:t>
            </a:r>
            <a:r>
              <a:rPr lang="fr-FR" dirty="0" err="1"/>
              <a:t>donators</a:t>
            </a:r>
            <a:r>
              <a:rPr lang="fr-FR" dirty="0"/>
              <a:t>.</a:t>
            </a:r>
          </a:p>
        </p:txBody>
      </p:sp>
    </p:spTree>
    <p:extLst>
      <p:ext uri="{BB962C8B-B14F-4D97-AF65-F5344CB8AC3E}">
        <p14:creationId xmlns:p14="http://schemas.microsoft.com/office/powerpoint/2010/main" val="221358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lstStyle/>
          <a:p>
            <a:pPr marL="0" indent="0">
              <a:buNone/>
            </a:pPr>
            <a:r>
              <a:rPr lang="fr-FR" dirty="0"/>
              <a:t>Basic </a:t>
            </a:r>
            <a:r>
              <a:rPr lang="fr-FR" dirty="0" err="1"/>
              <a:t>principles</a:t>
            </a:r>
            <a:r>
              <a:rPr lang="fr-FR" dirty="0"/>
              <a:t> as guide </a:t>
            </a:r>
            <a:r>
              <a:rPr lang="fr-FR" dirty="0" err="1"/>
              <a:t>lines</a:t>
            </a:r>
            <a:r>
              <a:rPr lang="fr-FR" dirty="0"/>
              <a:t> for the </a:t>
            </a:r>
            <a:r>
              <a:rPr lang="fr-FR" dirty="0" err="1"/>
              <a:t>project</a:t>
            </a:r>
            <a:r>
              <a:rPr lang="fr-FR" dirty="0"/>
              <a:t>:</a:t>
            </a:r>
          </a:p>
          <a:p>
            <a:r>
              <a:rPr lang="fr-FR" dirty="0"/>
              <a:t>To </a:t>
            </a:r>
            <a:r>
              <a:rPr lang="fr-FR" dirty="0" err="1"/>
              <a:t>obtain</a:t>
            </a:r>
            <a:r>
              <a:rPr lang="fr-FR" dirty="0"/>
              <a:t> </a:t>
            </a:r>
            <a:r>
              <a:rPr lang="fr-FR" dirty="0" err="1"/>
              <a:t>from</a:t>
            </a:r>
            <a:r>
              <a:rPr lang="fr-FR" dirty="0"/>
              <a:t> the </a:t>
            </a:r>
            <a:r>
              <a:rPr lang="fr-FR" dirty="0" err="1"/>
              <a:t>cooker</a:t>
            </a:r>
            <a:r>
              <a:rPr lang="fr-FR" dirty="0"/>
              <a:t> supplier a </a:t>
            </a:r>
            <a:r>
              <a:rPr lang="fr-FR" dirty="0" err="1"/>
              <a:t>raisonable</a:t>
            </a:r>
            <a:r>
              <a:rPr lang="fr-FR" dirty="0"/>
              <a:t> </a:t>
            </a:r>
            <a:r>
              <a:rPr lang="fr-FR" dirty="0" err="1"/>
              <a:t>price</a:t>
            </a:r>
            <a:endParaRPr lang="fr-FR" dirty="0"/>
          </a:p>
          <a:p>
            <a:r>
              <a:rPr lang="fr-FR" dirty="0"/>
              <a:t>50% of </a:t>
            </a:r>
            <a:r>
              <a:rPr lang="fr-FR" dirty="0" err="1"/>
              <a:t>cooker</a:t>
            </a:r>
            <a:r>
              <a:rPr lang="fr-FR" dirty="0"/>
              <a:t> </a:t>
            </a:r>
            <a:r>
              <a:rPr lang="fr-FR" dirty="0" err="1"/>
              <a:t>cost</a:t>
            </a:r>
            <a:r>
              <a:rPr lang="fr-FR" dirty="0"/>
              <a:t> </a:t>
            </a:r>
            <a:r>
              <a:rPr lang="fr-FR" dirty="0" err="1"/>
              <a:t>financed</a:t>
            </a:r>
            <a:r>
              <a:rPr lang="fr-FR" dirty="0"/>
              <a:t> by « Energie </a:t>
            </a:r>
            <a:r>
              <a:rPr lang="fr-FR" dirty="0" err="1"/>
              <a:t>Béréba</a:t>
            </a:r>
            <a:r>
              <a:rPr lang="fr-FR" dirty="0"/>
              <a:t> » association(</a:t>
            </a:r>
            <a:r>
              <a:rPr lang="fr-FR" dirty="0" err="1"/>
              <a:t>year</a:t>
            </a:r>
            <a:r>
              <a:rPr lang="fr-FR" dirty="0"/>
              <a:t> one)</a:t>
            </a:r>
          </a:p>
          <a:p>
            <a:r>
              <a:rPr lang="fr-FR" dirty="0"/>
              <a:t>50% (</a:t>
            </a:r>
            <a:r>
              <a:rPr lang="fr-FR" dirty="0" err="1"/>
              <a:t>year</a:t>
            </a:r>
            <a:r>
              <a:rPr lang="fr-FR" dirty="0"/>
              <a:t> </a:t>
            </a:r>
            <a:r>
              <a:rPr lang="fr-FR" dirty="0" err="1"/>
              <a:t>two</a:t>
            </a:r>
            <a:r>
              <a:rPr lang="fr-FR" dirty="0"/>
              <a:t>) </a:t>
            </a:r>
            <a:r>
              <a:rPr lang="fr-FR" dirty="0" err="1"/>
              <a:t>financed</a:t>
            </a:r>
            <a:r>
              <a:rPr lang="fr-FR" dirty="0"/>
              <a:t> by </a:t>
            </a:r>
            <a:r>
              <a:rPr lang="fr-FR" dirty="0" err="1"/>
              <a:t>families</a:t>
            </a:r>
            <a:r>
              <a:rPr lang="fr-FR" dirty="0"/>
              <a:t> on basis of </a:t>
            </a:r>
            <a:r>
              <a:rPr lang="fr-FR" dirty="0" err="1"/>
              <a:t>savings</a:t>
            </a:r>
            <a:r>
              <a:rPr lang="fr-FR" dirty="0"/>
              <a:t> on </a:t>
            </a:r>
            <a:r>
              <a:rPr lang="fr-FR" dirty="0" err="1"/>
              <a:t>wood</a:t>
            </a:r>
            <a:r>
              <a:rPr lang="fr-FR" dirty="0"/>
              <a:t> </a:t>
            </a:r>
            <a:r>
              <a:rPr lang="fr-FR" dirty="0" err="1"/>
              <a:t>purchases</a:t>
            </a:r>
            <a:r>
              <a:rPr lang="fr-FR" dirty="0"/>
              <a:t> </a:t>
            </a:r>
            <a:r>
              <a:rPr lang="fr-FR" dirty="0" err="1"/>
              <a:t>realised</a:t>
            </a:r>
            <a:r>
              <a:rPr lang="fr-FR" dirty="0"/>
              <a:t> </a:t>
            </a:r>
            <a:r>
              <a:rPr lang="fr-FR" dirty="0" err="1"/>
              <a:t>during</a:t>
            </a:r>
            <a:r>
              <a:rPr lang="fr-FR" dirty="0"/>
              <a:t> </a:t>
            </a:r>
            <a:r>
              <a:rPr lang="fr-FR" dirty="0" err="1"/>
              <a:t>year</a:t>
            </a:r>
            <a:r>
              <a:rPr lang="fr-FR" dirty="0"/>
              <a:t> one</a:t>
            </a:r>
          </a:p>
          <a:p>
            <a:r>
              <a:rPr lang="fr-FR" dirty="0"/>
              <a:t>Agreement </a:t>
            </a:r>
            <a:r>
              <a:rPr lang="fr-FR" dirty="0" err="1"/>
              <a:t>from</a:t>
            </a:r>
            <a:r>
              <a:rPr lang="fr-FR" dirty="0"/>
              <a:t> the supplier to </a:t>
            </a:r>
            <a:r>
              <a:rPr lang="fr-FR" dirty="0" err="1"/>
              <a:t>realise</a:t>
            </a:r>
            <a:r>
              <a:rPr lang="fr-FR" dirty="0"/>
              <a:t> (at a pace and </a:t>
            </a:r>
            <a:r>
              <a:rPr lang="fr-FR" dirty="0" err="1"/>
              <a:t>under</a:t>
            </a:r>
            <a:r>
              <a:rPr lang="fr-FR" dirty="0"/>
              <a:t> conditions to </a:t>
            </a:r>
            <a:r>
              <a:rPr lang="fr-FR" dirty="0" err="1"/>
              <a:t>be</a:t>
            </a:r>
            <a:r>
              <a:rPr lang="fr-FR" dirty="0"/>
              <a:t> </a:t>
            </a:r>
            <a:r>
              <a:rPr lang="fr-FR" dirty="0" err="1"/>
              <a:t>defined</a:t>
            </a:r>
            <a:r>
              <a:rPr lang="fr-FR" dirty="0"/>
              <a:t>) a part of </a:t>
            </a:r>
            <a:r>
              <a:rPr lang="fr-FR" dirty="0" err="1"/>
              <a:t>cookers</a:t>
            </a:r>
            <a:r>
              <a:rPr lang="fr-FR" dirty="0"/>
              <a:t> </a:t>
            </a:r>
            <a:r>
              <a:rPr lang="fr-FR" dirty="0" err="1"/>
              <a:t>manufacturing</a:t>
            </a:r>
            <a:r>
              <a:rPr lang="fr-FR" dirty="0"/>
              <a:t> in Burkina Faso</a:t>
            </a:r>
          </a:p>
          <a:p>
            <a:pPr marL="0" indent="0">
              <a:buNone/>
            </a:pPr>
            <a:r>
              <a:rPr lang="fr-FR" dirty="0"/>
              <a:t>On the basis of </a:t>
            </a:r>
            <a:r>
              <a:rPr lang="fr-FR" dirty="0" err="1"/>
              <a:t>demographic</a:t>
            </a:r>
            <a:r>
              <a:rPr lang="fr-FR" dirty="0"/>
              <a:t> datas at </a:t>
            </a:r>
            <a:r>
              <a:rPr lang="fr-FR" dirty="0" err="1"/>
              <a:t>disposal</a:t>
            </a:r>
            <a:r>
              <a:rPr lang="fr-FR" dirty="0"/>
              <a:t> to </a:t>
            </a:r>
            <a:r>
              <a:rPr lang="fr-FR" dirty="0" err="1"/>
              <a:t>day</a:t>
            </a:r>
            <a:r>
              <a:rPr lang="fr-FR" dirty="0"/>
              <a:t>, </a:t>
            </a:r>
            <a:r>
              <a:rPr lang="fr-FR" dirty="0" err="1"/>
              <a:t>that</a:t>
            </a:r>
            <a:r>
              <a:rPr lang="fr-FR" dirty="0"/>
              <a:t> </a:t>
            </a:r>
            <a:r>
              <a:rPr lang="fr-FR" dirty="0" err="1"/>
              <a:t>means</a:t>
            </a:r>
            <a:r>
              <a:rPr lang="fr-FR" dirty="0"/>
              <a:t> at minimum 5000 </a:t>
            </a:r>
            <a:r>
              <a:rPr lang="fr-FR" dirty="0" err="1"/>
              <a:t>cookers</a:t>
            </a:r>
            <a:r>
              <a:rPr lang="fr-FR" dirty="0"/>
              <a:t> to </a:t>
            </a:r>
            <a:r>
              <a:rPr lang="fr-FR" dirty="0" err="1"/>
              <a:t>be</a:t>
            </a:r>
            <a:r>
              <a:rPr lang="fr-FR" dirty="0"/>
              <a:t> </a:t>
            </a:r>
            <a:r>
              <a:rPr lang="fr-FR" dirty="0" err="1"/>
              <a:t>installed</a:t>
            </a:r>
            <a:endParaRPr lang="fr-FR" dirty="0"/>
          </a:p>
        </p:txBody>
      </p:sp>
    </p:spTree>
    <p:extLst>
      <p:ext uri="{BB962C8B-B14F-4D97-AF65-F5344CB8AC3E}">
        <p14:creationId xmlns:p14="http://schemas.microsoft.com/office/powerpoint/2010/main" val="258534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Solar </a:t>
            </a:r>
            <a:r>
              <a:rPr lang="fr-FR" sz="2800" b="1" dirty="0" err="1">
                <a:latin typeface="Arial" panose="020B0604020202020204" pitchFamily="34" charset="0"/>
                <a:cs typeface="Arial" panose="020B0604020202020204" pitchFamily="34" charset="0"/>
              </a:rPr>
              <a:t>cooker</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Continued</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lstStyle/>
          <a:p>
            <a:pPr marL="0" indent="0">
              <a:buNone/>
            </a:pPr>
            <a:endParaRPr lang="fr-FR" dirty="0"/>
          </a:p>
          <a:p>
            <a:pPr marL="0" indent="0">
              <a:buNone/>
            </a:pPr>
            <a:r>
              <a:rPr lang="fr-FR" dirty="0"/>
              <a:t>In </a:t>
            </a:r>
            <a:r>
              <a:rPr lang="fr-FR" dirty="0" err="1"/>
              <a:t>that</a:t>
            </a:r>
            <a:r>
              <a:rPr lang="fr-FR" dirty="0"/>
              <a:t> perspective, </a:t>
            </a:r>
            <a:r>
              <a:rPr lang="fr-FR" dirty="0" err="1"/>
              <a:t>we</a:t>
            </a:r>
            <a:r>
              <a:rPr lang="fr-FR" dirty="0"/>
              <a:t> must </a:t>
            </a:r>
            <a:r>
              <a:rPr lang="fr-FR" dirty="0" err="1"/>
              <a:t>keep</a:t>
            </a:r>
            <a:r>
              <a:rPr lang="fr-FR" dirty="0"/>
              <a:t> in </a:t>
            </a:r>
            <a:r>
              <a:rPr lang="fr-FR" dirty="0" err="1"/>
              <a:t>mind</a:t>
            </a:r>
            <a:r>
              <a:rPr lang="fr-FR" dirty="0"/>
              <a:t> (an </a:t>
            </a:r>
            <a:r>
              <a:rPr lang="fr-FR" dirty="0" err="1"/>
              <a:t>insist</a:t>
            </a:r>
            <a:r>
              <a:rPr lang="fr-FR" dirty="0"/>
              <a:t> on) </a:t>
            </a:r>
            <a:r>
              <a:rPr lang="fr-FR" dirty="0" err="1"/>
              <a:t>following</a:t>
            </a:r>
            <a:r>
              <a:rPr lang="fr-FR" dirty="0"/>
              <a:t> </a:t>
            </a:r>
            <a:r>
              <a:rPr lang="fr-FR" dirty="0" err="1"/>
              <a:t>statement</a:t>
            </a:r>
            <a:r>
              <a:rPr lang="fr-FR" dirty="0"/>
              <a:t> :</a:t>
            </a:r>
          </a:p>
          <a:p>
            <a:pPr marL="0" indent="0">
              <a:buNone/>
            </a:pPr>
            <a:endParaRPr lang="fr-FR" dirty="0"/>
          </a:p>
          <a:p>
            <a:pPr marL="0" indent="0">
              <a:buNone/>
            </a:pPr>
            <a:r>
              <a:rPr lang="fr-FR" dirty="0"/>
              <a:t>	</a:t>
            </a:r>
            <a:r>
              <a:rPr lang="fr-FR" dirty="0">
                <a:highlight>
                  <a:srgbClr val="FFFF00"/>
                </a:highlight>
              </a:rPr>
              <a:t>« </a:t>
            </a:r>
            <a:r>
              <a:rPr lang="fr-FR" dirty="0" err="1">
                <a:highlight>
                  <a:srgbClr val="FFFF00"/>
                </a:highlight>
              </a:rPr>
              <a:t>Manufacturing</a:t>
            </a:r>
            <a:r>
              <a:rPr lang="fr-FR" dirty="0">
                <a:highlight>
                  <a:srgbClr val="FFFF00"/>
                </a:highlight>
              </a:rPr>
              <a:t> and sale of </a:t>
            </a:r>
            <a:r>
              <a:rPr lang="fr-FR" dirty="0" err="1">
                <a:highlight>
                  <a:srgbClr val="FFFF00"/>
                </a:highlight>
              </a:rPr>
              <a:t>solar</a:t>
            </a:r>
            <a:r>
              <a:rPr lang="fr-FR" dirty="0">
                <a:highlight>
                  <a:srgbClr val="FFFF00"/>
                </a:highlight>
              </a:rPr>
              <a:t> </a:t>
            </a:r>
            <a:r>
              <a:rPr lang="fr-FR" dirty="0" err="1">
                <a:highlight>
                  <a:srgbClr val="FFFF00"/>
                </a:highlight>
              </a:rPr>
              <a:t>cookers</a:t>
            </a:r>
            <a:r>
              <a:rPr lang="fr-FR" dirty="0">
                <a:highlight>
                  <a:srgbClr val="FFFF00"/>
                </a:highlight>
              </a:rPr>
              <a:t> must not </a:t>
            </a:r>
            <a:r>
              <a:rPr lang="fr-FR" dirty="0" err="1">
                <a:highlight>
                  <a:srgbClr val="FFFF00"/>
                </a:highlight>
              </a:rPr>
              <a:t>be</a:t>
            </a:r>
            <a:r>
              <a:rPr lang="fr-FR" dirty="0">
                <a:highlight>
                  <a:srgbClr val="FFFF00"/>
                </a:highlight>
              </a:rPr>
              <a:t> </a:t>
            </a:r>
            <a:r>
              <a:rPr lang="fr-FR" dirty="0" err="1">
                <a:highlight>
                  <a:srgbClr val="FFFF00"/>
                </a:highlight>
              </a:rPr>
              <a:t>seen</a:t>
            </a:r>
            <a:r>
              <a:rPr lang="fr-FR" dirty="0">
                <a:highlight>
                  <a:srgbClr val="FFFF00"/>
                </a:highlight>
              </a:rPr>
              <a:t> as a </a:t>
            </a:r>
            <a:r>
              <a:rPr lang="fr-FR" dirty="0"/>
              <a:t>	</a:t>
            </a:r>
            <a:r>
              <a:rPr lang="fr-FR" dirty="0">
                <a:highlight>
                  <a:srgbClr val="FFFF00"/>
                </a:highlight>
              </a:rPr>
              <a:t>pur </a:t>
            </a:r>
            <a:r>
              <a:rPr lang="fr-FR" dirty="0" err="1">
                <a:highlight>
                  <a:srgbClr val="FFFF00"/>
                </a:highlight>
              </a:rPr>
              <a:t>activity</a:t>
            </a:r>
            <a:r>
              <a:rPr lang="fr-FR" dirty="0">
                <a:highlight>
                  <a:srgbClr val="FFFF00"/>
                </a:highlight>
              </a:rPr>
              <a:t> of commercial </a:t>
            </a:r>
            <a:r>
              <a:rPr lang="fr-FR" dirty="0" err="1">
                <a:highlight>
                  <a:srgbClr val="FFFF00"/>
                </a:highlight>
              </a:rPr>
              <a:t>developement</a:t>
            </a:r>
            <a:r>
              <a:rPr lang="fr-FR" dirty="0">
                <a:highlight>
                  <a:srgbClr val="FFFF00"/>
                </a:highlight>
              </a:rPr>
              <a:t> </a:t>
            </a:r>
            <a:r>
              <a:rPr lang="fr-FR" dirty="0" err="1">
                <a:highlight>
                  <a:srgbClr val="FFFF00"/>
                </a:highlight>
              </a:rPr>
              <a:t>being</a:t>
            </a:r>
            <a:r>
              <a:rPr lang="fr-FR" dirty="0">
                <a:highlight>
                  <a:srgbClr val="FFFF00"/>
                </a:highlight>
              </a:rPr>
              <a:t> part of </a:t>
            </a:r>
            <a:r>
              <a:rPr lang="fr-FR" dirty="0"/>
              <a:t>	</a:t>
            </a:r>
            <a:r>
              <a:rPr lang="fr-FR" dirty="0" err="1">
                <a:highlight>
                  <a:srgbClr val="FFFF00"/>
                </a:highlight>
              </a:rPr>
              <a:t>economical</a:t>
            </a:r>
            <a:r>
              <a:rPr lang="fr-FR" dirty="0">
                <a:highlight>
                  <a:srgbClr val="FFFF00"/>
                </a:highlight>
              </a:rPr>
              <a:t> </a:t>
            </a:r>
            <a:r>
              <a:rPr lang="fr-FR" dirty="0" err="1">
                <a:highlight>
                  <a:srgbClr val="FFFF00"/>
                </a:highlight>
              </a:rPr>
              <a:t>growth</a:t>
            </a:r>
            <a:r>
              <a:rPr lang="fr-FR" dirty="0">
                <a:highlight>
                  <a:srgbClr val="FFFF00"/>
                </a:highlight>
              </a:rPr>
              <a:t> or </a:t>
            </a:r>
            <a:r>
              <a:rPr lang="fr-FR" dirty="0" err="1">
                <a:highlight>
                  <a:srgbClr val="FFFF00"/>
                </a:highlight>
              </a:rPr>
              <a:t>globalization</a:t>
            </a:r>
            <a:r>
              <a:rPr lang="fr-FR" dirty="0">
                <a:highlight>
                  <a:srgbClr val="FFFF00"/>
                </a:highlight>
              </a:rPr>
              <a:t> of </a:t>
            </a:r>
            <a:r>
              <a:rPr lang="fr-FR" dirty="0" err="1">
                <a:highlight>
                  <a:srgbClr val="FFFF00"/>
                </a:highlight>
              </a:rPr>
              <a:t>trade</a:t>
            </a:r>
            <a:r>
              <a:rPr lang="fr-FR" dirty="0">
                <a:highlight>
                  <a:srgbClr val="FFFF00"/>
                </a:highlight>
              </a:rPr>
              <a:t>, but </a:t>
            </a:r>
            <a:r>
              <a:rPr lang="fr-FR" dirty="0" err="1">
                <a:highlight>
                  <a:srgbClr val="FFFF00"/>
                </a:highlight>
              </a:rPr>
              <a:t>rather</a:t>
            </a:r>
            <a:r>
              <a:rPr lang="fr-FR" dirty="0">
                <a:highlight>
                  <a:srgbClr val="FFFF00"/>
                </a:highlight>
              </a:rPr>
              <a:t> as a </a:t>
            </a:r>
            <a:r>
              <a:rPr lang="fr-FR" dirty="0"/>
              <a:t>	</a:t>
            </a:r>
            <a:r>
              <a:rPr lang="fr-FR" dirty="0">
                <a:highlight>
                  <a:srgbClr val="FFFF00"/>
                </a:highlight>
              </a:rPr>
              <a:t>factor to </a:t>
            </a:r>
            <a:r>
              <a:rPr lang="fr-FR" dirty="0" err="1">
                <a:highlight>
                  <a:srgbClr val="FFFF00"/>
                </a:highlight>
              </a:rPr>
              <a:t>maintain</a:t>
            </a:r>
            <a:r>
              <a:rPr lang="fr-FR" dirty="0">
                <a:highlight>
                  <a:srgbClr val="FFFF00"/>
                </a:highlight>
              </a:rPr>
              <a:t> a vital social and </a:t>
            </a:r>
            <a:r>
              <a:rPr lang="fr-FR" dirty="0" err="1">
                <a:highlight>
                  <a:srgbClr val="FFFF00"/>
                </a:highlight>
              </a:rPr>
              <a:t>ecological</a:t>
            </a:r>
            <a:r>
              <a:rPr lang="fr-FR" dirty="0">
                <a:highlight>
                  <a:srgbClr val="FFFF00"/>
                </a:highlight>
              </a:rPr>
              <a:t> </a:t>
            </a:r>
            <a:r>
              <a:rPr lang="fr-FR" dirty="0" err="1">
                <a:highlight>
                  <a:srgbClr val="FFFF00"/>
                </a:highlight>
              </a:rPr>
              <a:t>ground</a:t>
            </a:r>
            <a:r>
              <a:rPr lang="fr-FR" dirty="0">
                <a:highlight>
                  <a:srgbClr val="FFFF00"/>
                </a:highlight>
              </a:rPr>
              <a:t>. »</a:t>
            </a:r>
          </a:p>
        </p:txBody>
      </p:sp>
    </p:spTree>
    <p:extLst>
      <p:ext uri="{BB962C8B-B14F-4D97-AF65-F5344CB8AC3E}">
        <p14:creationId xmlns:p14="http://schemas.microsoft.com/office/powerpoint/2010/main" val="249499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Sustainable </a:t>
            </a:r>
            <a:r>
              <a:rPr lang="fr-FR" sz="2800" b="1" dirty="0" err="1">
                <a:latin typeface="Arial" panose="020B0604020202020204" pitchFamily="34" charset="0"/>
                <a:cs typeface="Arial" panose="020B0604020202020204" pitchFamily="34" charset="0"/>
              </a:rPr>
              <a:t>development</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lstStyle/>
          <a:p>
            <a:r>
              <a:rPr lang="fr-FR" dirty="0"/>
              <a:t>FAO information </a:t>
            </a:r>
            <a:r>
              <a:rPr lang="fr-FR" dirty="0" err="1"/>
              <a:t>gives</a:t>
            </a:r>
            <a:r>
              <a:rPr lang="fr-FR" dirty="0"/>
              <a:t> a </a:t>
            </a:r>
            <a:r>
              <a:rPr lang="fr-FR" dirty="0" err="1"/>
              <a:t>wood</a:t>
            </a:r>
            <a:r>
              <a:rPr lang="fr-FR" dirty="0"/>
              <a:t> </a:t>
            </a:r>
            <a:r>
              <a:rPr lang="fr-FR" dirty="0" err="1"/>
              <a:t>consumption</a:t>
            </a:r>
            <a:r>
              <a:rPr lang="fr-FR" dirty="0"/>
              <a:t> of 1,25 kg/per </a:t>
            </a:r>
            <a:r>
              <a:rPr lang="fr-FR" dirty="0" err="1"/>
              <a:t>day</a:t>
            </a:r>
            <a:r>
              <a:rPr lang="fr-FR" dirty="0"/>
              <a:t>/ per </a:t>
            </a:r>
            <a:r>
              <a:rPr lang="fr-FR" dirty="0" err="1"/>
              <a:t>person</a:t>
            </a:r>
            <a:r>
              <a:rPr lang="fr-FR" dirty="0"/>
              <a:t>.</a:t>
            </a:r>
          </a:p>
          <a:p>
            <a:r>
              <a:rPr lang="fr-FR" dirty="0"/>
              <a:t>For an </a:t>
            </a:r>
            <a:r>
              <a:rPr lang="fr-FR" dirty="0" err="1"/>
              <a:t>average</a:t>
            </a:r>
            <a:r>
              <a:rPr lang="fr-FR" dirty="0"/>
              <a:t> </a:t>
            </a:r>
            <a:r>
              <a:rPr lang="fr-FR" dirty="0" err="1"/>
              <a:t>family</a:t>
            </a:r>
            <a:r>
              <a:rPr lang="fr-FR" dirty="0"/>
              <a:t>( 6 </a:t>
            </a:r>
            <a:r>
              <a:rPr lang="fr-FR" dirty="0" err="1"/>
              <a:t>persons</a:t>
            </a:r>
            <a:r>
              <a:rPr lang="fr-FR" dirty="0"/>
              <a:t>), </a:t>
            </a:r>
            <a:r>
              <a:rPr lang="fr-FR" dirty="0" err="1"/>
              <a:t>that</a:t>
            </a:r>
            <a:r>
              <a:rPr lang="fr-FR" dirty="0"/>
              <a:t> </a:t>
            </a:r>
            <a:r>
              <a:rPr lang="fr-FR" dirty="0" err="1"/>
              <a:t>makes</a:t>
            </a:r>
            <a:r>
              <a:rPr lang="fr-FR" dirty="0"/>
              <a:t> 2737,5 kg of </a:t>
            </a:r>
            <a:r>
              <a:rPr lang="fr-FR" dirty="0" err="1"/>
              <a:t>wood</a:t>
            </a:r>
            <a:r>
              <a:rPr lang="fr-FR" dirty="0"/>
              <a:t>/ per </a:t>
            </a:r>
            <a:r>
              <a:rPr lang="fr-FR" dirty="0" err="1"/>
              <a:t>family</a:t>
            </a:r>
            <a:r>
              <a:rPr lang="fr-FR" dirty="0"/>
              <a:t>/per </a:t>
            </a:r>
            <a:r>
              <a:rPr lang="fr-FR" dirty="0" err="1"/>
              <a:t>year</a:t>
            </a:r>
            <a:r>
              <a:rPr lang="fr-FR" dirty="0"/>
              <a:t>.</a:t>
            </a:r>
          </a:p>
          <a:p>
            <a:r>
              <a:rPr lang="fr-FR" dirty="0"/>
              <a:t>Wood </a:t>
            </a:r>
            <a:r>
              <a:rPr lang="fr-FR" dirty="0" err="1"/>
              <a:t>contains</a:t>
            </a:r>
            <a:r>
              <a:rPr lang="fr-FR" dirty="0"/>
              <a:t>:</a:t>
            </a:r>
          </a:p>
          <a:p>
            <a:pPr lvl="1"/>
            <a:r>
              <a:rPr lang="fr-FR" dirty="0"/>
              <a:t>80% of </a:t>
            </a:r>
            <a:r>
              <a:rPr lang="fr-FR" dirty="0" err="1"/>
              <a:t>organnic</a:t>
            </a:r>
            <a:r>
              <a:rPr lang="fr-FR" dirty="0"/>
              <a:t> </a:t>
            </a:r>
            <a:r>
              <a:rPr lang="fr-FR" dirty="0" err="1"/>
              <a:t>subtances</a:t>
            </a:r>
            <a:r>
              <a:rPr lang="fr-FR" dirty="0"/>
              <a:t>, of </a:t>
            </a:r>
            <a:r>
              <a:rPr lang="fr-FR" dirty="0" err="1"/>
              <a:t>which</a:t>
            </a:r>
            <a:endParaRPr lang="fr-FR" dirty="0"/>
          </a:p>
          <a:p>
            <a:pPr lvl="2"/>
            <a:r>
              <a:rPr lang="fr-FR" dirty="0"/>
              <a:t>50% of </a:t>
            </a:r>
            <a:r>
              <a:rPr lang="fr-FR" dirty="0" err="1"/>
              <a:t>carbon</a:t>
            </a:r>
            <a:endParaRPr lang="fr-FR" dirty="0"/>
          </a:p>
          <a:p>
            <a:pPr lvl="2"/>
            <a:r>
              <a:rPr lang="fr-FR" dirty="0"/>
              <a:t>43% of </a:t>
            </a:r>
            <a:r>
              <a:rPr lang="fr-FR" dirty="0" err="1"/>
              <a:t>oxygen</a:t>
            </a:r>
            <a:endParaRPr lang="fr-FR" dirty="0"/>
          </a:p>
          <a:p>
            <a:pPr lvl="2"/>
            <a:r>
              <a:rPr lang="fr-FR" dirty="0"/>
              <a:t>5% of </a:t>
            </a:r>
            <a:r>
              <a:rPr lang="fr-FR" dirty="0" err="1"/>
              <a:t>hydrogen</a:t>
            </a:r>
            <a:endParaRPr lang="fr-FR" dirty="0"/>
          </a:p>
          <a:p>
            <a:pPr lvl="2"/>
            <a:r>
              <a:rPr lang="fr-FR" dirty="0"/>
              <a:t>2% of </a:t>
            </a:r>
            <a:r>
              <a:rPr lang="fr-FR" dirty="0" err="1"/>
              <a:t>nitrogen</a:t>
            </a:r>
            <a:endParaRPr lang="fr-FR" dirty="0"/>
          </a:p>
          <a:p>
            <a:pPr lvl="2"/>
            <a:endParaRPr lang="fr-FR" dirty="0"/>
          </a:p>
          <a:p>
            <a:pPr marL="0" indent="0">
              <a:buNone/>
            </a:pPr>
            <a:endParaRPr lang="fr-FR" dirty="0"/>
          </a:p>
        </p:txBody>
      </p:sp>
    </p:spTree>
    <p:extLst>
      <p:ext uri="{BB962C8B-B14F-4D97-AF65-F5344CB8AC3E}">
        <p14:creationId xmlns:p14="http://schemas.microsoft.com/office/powerpoint/2010/main" val="1542897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03654"/>
          </a:xfrm>
        </p:spPr>
        <p:txBody>
          <a:bodyPr>
            <a:normAutofit/>
          </a:bodyPr>
          <a:lstStyle/>
          <a:p>
            <a:r>
              <a:rPr lang="fr-FR" sz="2800" b="1" dirty="0">
                <a:latin typeface="Arial" panose="020B0604020202020204" pitchFamily="34" charset="0"/>
                <a:cs typeface="Arial" panose="020B0604020202020204" pitchFamily="34" charset="0"/>
              </a:rPr>
              <a:t>Sustainable </a:t>
            </a:r>
            <a:r>
              <a:rPr lang="fr-FR" sz="2800" b="1" dirty="0" err="1">
                <a:latin typeface="Arial" panose="020B0604020202020204" pitchFamily="34" charset="0"/>
                <a:cs typeface="Arial" panose="020B0604020202020204" pitchFamily="34" charset="0"/>
              </a:rPr>
              <a:t>development</a:t>
            </a:r>
            <a:r>
              <a:rPr lang="fr-FR" sz="2800" b="1" dirty="0">
                <a:latin typeface="Arial" panose="020B0604020202020204" pitchFamily="34" charset="0"/>
                <a:cs typeface="Arial" panose="020B0604020202020204" pitchFamily="34" charset="0"/>
              </a:rPr>
              <a:t>.</a:t>
            </a:r>
          </a:p>
        </p:txBody>
      </p:sp>
      <p:sp>
        <p:nvSpPr>
          <p:cNvPr id="8" name="Espace réservé du contenu 7">
            <a:extLst>
              <a:ext uri="{FF2B5EF4-FFF2-40B4-BE49-F238E27FC236}">
                <a16:creationId xmlns:a16="http://schemas.microsoft.com/office/drawing/2014/main" id="{6089DFFE-C177-794D-BE36-F659F5741A79}"/>
              </a:ext>
            </a:extLst>
          </p:cNvPr>
          <p:cNvSpPr>
            <a:spLocks noGrp="1"/>
          </p:cNvSpPr>
          <p:nvPr>
            <p:ph idx="1"/>
          </p:nvPr>
        </p:nvSpPr>
        <p:spPr>
          <a:xfrm>
            <a:off x="838200" y="1068780"/>
            <a:ext cx="10515600" cy="5108183"/>
          </a:xfrm>
        </p:spPr>
        <p:txBody>
          <a:bodyPr>
            <a:normAutofit/>
          </a:bodyPr>
          <a:lstStyle/>
          <a:p>
            <a:r>
              <a:rPr lang="fr-FR" dirty="0"/>
              <a:t>Wood </a:t>
            </a:r>
            <a:r>
              <a:rPr lang="fr-FR" dirty="0" err="1"/>
              <a:t>contains</a:t>
            </a:r>
            <a:r>
              <a:rPr lang="fr-FR" dirty="0"/>
              <a:t>:</a:t>
            </a:r>
          </a:p>
          <a:p>
            <a:pPr lvl="1"/>
            <a:r>
              <a:rPr lang="fr-FR" dirty="0"/>
              <a:t>20% of </a:t>
            </a:r>
            <a:r>
              <a:rPr lang="fr-FR" dirty="0" err="1"/>
              <a:t>others</a:t>
            </a:r>
            <a:endParaRPr lang="fr-FR" dirty="0"/>
          </a:p>
          <a:p>
            <a:pPr lvl="2"/>
            <a:r>
              <a:rPr lang="fr-FR" dirty="0"/>
              <a:t>Water18%</a:t>
            </a:r>
          </a:p>
          <a:p>
            <a:pPr lvl="2"/>
            <a:r>
              <a:rPr lang="fr-FR" dirty="0" err="1"/>
              <a:t>Mineral</a:t>
            </a:r>
            <a:r>
              <a:rPr lang="fr-FR" dirty="0"/>
              <a:t> substances2%</a:t>
            </a:r>
          </a:p>
          <a:p>
            <a:r>
              <a:rPr lang="fr-FR" dirty="0"/>
              <a:t>400 g of </a:t>
            </a:r>
            <a:r>
              <a:rPr lang="fr-FR" dirty="0" err="1"/>
              <a:t>carbon</a:t>
            </a:r>
            <a:r>
              <a:rPr lang="fr-FR" dirty="0"/>
              <a:t> per Kilo of </a:t>
            </a:r>
            <a:r>
              <a:rPr lang="fr-FR" dirty="0" err="1"/>
              <a:t>wood</a:t>
            </a:r>
            <a:r>
              <a:rPr lang="fr-FR" dirty="0"/>
              <a:t> gives1,47 kg of </a:t>
            </a:r>
            <a:r>
              <a:rPr lang="fr-FR" dirty="0" err="1"/>
              <a:t>carbon</a:t>
            </a:r>
            <a:r>
              <a:rPr lang="fr-FR" dirty="0"/>
              <a:t> </a:t>
            </a:r>
            <a:r>
              <a:rPr lang="fr-FR" dirty="0" err="1"/>
              <a:t>dioxyd</a:t>
            </a:r>
            <a:r>
              <a:rPr lang="fr-FR" dirty="0"/>
              <a:t> per kilo of </a:t>
            </a:r>
            <a:r>
              <a:rPr lang="fr-FR" dirty="0" err="1"/>
              <a:t>burned</a:t>
            </a:r>
            <a:r>
              <a:rPr lang="fr-FR" dirty="0"/>
              <a:t> </a:t>
            </a:r>
            <a:r>
              <a:rPr lang="fr-FR" dirty="0" err="1"/>
              <a:t>wood</a:t>
            </a:r>
            <a:r>
              <a:rPr lang="fr-FR" dirty="0"/>
              <a:t>  and </a:t>
            </a:r>
            <a:r>
              <a:rPr lang="fr-FR" dirty="0" err="1"/>
              <a:t>therafter</a:t>
            </a:r>
            <a:r>
              <a:rPr lang="fr-FR" dirty="0"/>
              <a:t> </a:t>
            </a:r>
            <a:r>
              <a:rPr lang="fr-FR" dirty="0">
                <a:highlight>
                  <a:srgbClr val="FFFF00"/>
                </a:highlight>
              </a:rPr>
              <a:t>4024,125 kg of </a:t>
            </a:r>
            <a:r>
              <a:rPr lang="fr-FR" dirty="0" err="1">
                <a:highlight>
                  <a:srgbClr val="FFFF00"/>
                </a:highlight>
              </a:rPr>
              <a:t>carbon</a:t>
            </a:r>
            <a:r>
              <a:rPr lang="fr-FR" dirty="0">
                <a:highlight>
                  <a:srgbClr val="FFFF00"/>
                </a:highlight>
              </a:rPr>
              <a:t> </a:t>
            </a:r>
            <a:r>
              <a:rPr lang="fr-FR" dirty="0" err="1">
                <a:highlight>
                  <a:srgbClr val="FFFF00"/>
                </a:highlight>
              </a:rPr>
              <a:t>dioxyd</a:t>
            </a:r>
            <a:r>
              <a:rPr lang="fr-FR" dirty="0">
                <a:highlight>
                  <a:srgbClr val="FFFF00"/>
                </a:highlight>
              </a:rPr>
              <a:t> per </a:t>
            </a:r>
            <a:r>
              <a:rPr lang="fr-FR" dirty="0" err="1">
                <a:highlight>
                  <a:srgbClr val="FFFF00"/>
                </a:highlight>
              </a:rPr>
              <a:t>family</a:t>
            </a:r>
            <a:r>
              <a:rPr lang="fr-FR" dirty="0">
                <a:highlight>
                  <a:srgbClr val="FFFF00"/>
                </a:highlight>
              </a:rPr>
              <a:t> and per </a:t>
            </a:r>
            <a:r>
              <a:rPr lang="fr-FR" dirty="0" err="1">
                <a:highlight>
                  <a:srgbClr val="FFFF00"/>
                </a:highlight>
              </a:rPr>
              <a:t>year</a:t>
            </a:r>
            <a:r>
              <a:rPr lang="fr-FR" dirty="0">
                <a:highlight>
                  <a:srgbClr val="FFFF00"/>
                </a:highlight>
              </a:rPr>
              <a:t>.</a:t>
            </a:r>
          </a:p>
          <a:p>
            <a:r>
              <a:rPr lang="fr-FR" dirty="0"/>
              <a:t>2 billions of people cooking on </a:t>
            </a:r>
            <a:r>
              <a:rPr lang="fr-FR" dirty="0" err="1"/>
              <a:t>wood</a:t>
            </a:r>
            <a:r>
              <a:rPr lang="fr-FR" dirty="0"/>
              <a:t> </a:t>
            </a:r>
            <a:r>
              <a:rPr lang="fr-FR" dirty="0" err="1"/>
              <a:t>fire</a:t>
            </a:r>
            <a:r>
              <a:rPr lang="fr-FR" dirty="0"/>
              <a:t>(330 millions de familles) </a:t>
            </a:r>
            <a:r>
              <a:rPr lang="fr-FR" dirty="0" err="1"/>
              <a:t>reject</a:t>
            </a:r>
            <a:r>
              <a:rPr lang="fr-FR" dirty="0"/>
              <a:t> </a:t>
            </a:r>
            <a:r>
              <a:rPr lang="fr-FR" dirty="0">
                <a:highlight>
                  <a:srgbClr val="FFFF00"/>
                </a:highlight>
              </a:rPr>
              <a:t>1,328 billions ton of </a:t>
            </a:r>
            <a:r>
              <a:rPr lang="fr-FR" dirty="0" err="1">
                <a:highlight>
                  <a:srgbClr val="FFFF00"/>
                </a:highlight>
              </a:rPr>
              <a:t>carbon</a:t>
            </a:r>
            <a:r>
              <a:rPr lang="fr-FR" dirty="0">
                <a:highlight>
                  <a:srgbClr val="FFFF00"/>
                </a:highlight>
              </a:rPr>
              <a:t> </a:t>
            </a:r>
            <a:r>
              <a:rPr lang="fr-FR" dirty="0" err="1">
                <a:highlight>
                  <a:srgbClr val="FFFF00"/>
                </a:highlight>
              </a:rPr>
              <a:t>dioxyd</a:t>
            </a:r>
            <a:r>
              <a:rPr lang="fr-FR" dirty="0"/>
              <a:t>. </a:t>
            </a:r>
          </a:p>
          <a:p>
            <a:r>
              <a:rPr lang="fr-FR" dirty="0"/>
              <a:t> </a:t>
            </a:r>
            <a:r>
              <a:rPr lang="fr-FR" dirty="0" err="1"/>
              <a:t>Carbon</a:t>
            </a:r>
            <a:r>
              <a:rPr lang="fr-FR" dirty="0"/>
              <a:t> </a:t>
            </a:r>
            <a:r>
              <a:rPr lang="fr-FR" dirty="0" err="1"/>
              <a:t>dioxyd</a:t>
            </a:r>
            <a:r>
              <a:rPr lang="fr-FR" dirty="0"/>
              <a:t> </a:t>
            </a:r>
            <a:r>
              <a:rPr lang="fr-FR" dirty="0" err="1"/>
              <a:t>emission</a:t>
            </a:r>
            <a:r>
              <a:rPr lang="fr-FR" dirty="0"/>
              <a:t> for </a:t>
            </a:r>
            <a:r>
              <a:rPr lang="fr-FR" dirty="0" err="1"/>
              <a:t>european</a:t>
            </a:r>
            <a:r>
              <a:rPr lang="fr-FR" dirty="0"/>
              <a:t> countries </a:t>
            </a:r>
            <a:r>
              <a:rPr lang="fr-FR" dirty="0" err="1"/>
              <a:t>is</a:t>
            </a:r>
            <a:r>
              <a:rPr lang="fr-FR" dirty="0">
                <a:highlight>
                  <a:srgbClr val="FFFF00"/>
                </a:highlight>
              </a:rPr>
              <a:t> 4,5 billions ton per </a:t>
            </a:r>
            <a:r>
              <a:rPr lang="fr-FR" dirty="0" err="1">
                <a:highlight>
                  <a:srgbClr val="FFFF00"/>
                </a:highlight>
              </a:rPr>
              <a:t>year</a:t>
            </a:r>
            <a:r>
              <a:rPr lang="fr-FR" dirty="0">
                <a:highlight>
                  <a:srgbClr val="FFFF00"/>
                </a:highlight>
              </a:rPr>
              <a:t>.</a:t>
            </a:r>
          </a:p>
          <a:p>
            <a:pPr marL="0" indent="0">
              <a:buNone/>
            </a:pPr>
            <a:endParaRPr lang="fr-FR" dirty="0"/>
          </a:p>
        </p:txBody>
      </p:sp>
    </p:spTree>
    <p:extLst>
      <p:ext uri="{BB962C8B-B14F-4D97-AF65-F5344CB8AC3E}">
        <p14:creationId xmlns:p14="http://schemas.microsoft.com/office/powerpoint/2010/main" val="140507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Genesis of the project.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838200" y="1603169"/>
            <a:ext cx="10515600" cy="4573794"/>
          </a:xfrm>
        </p:spPr>
        <p:txBody>
          <a:bodyPr>
            <a:normAutofit/>
          </a:bodyPr>
          <a:lstStyle/>
          <a:p>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Idea</a:t>
            </a:r>
            <a:r>
              <a:rPr lang="fr-FR" sz="2400" dirty="0">
                <a:latin typeface="Arial" panose="020B0604020202020204" pitchFamily="34" charset="0"/>
                <a:cs typeface="Arial" panose="020B0604020202020204" pitchFamily="34" charset="0"/>
              </a:rPr>
              <a:t> of a </a:t>
            </a:r>
            <a:r>
              <a:rPr lang="fr-FR" sz="2400" dirty="0" err="1">
                <a:latin typeface="Arial" panose="020B0604020202020204" pitchFamily="34" charset="0"/>
                <a:cs typeface="Arial" panose="020B0604020202020204" pitchFamily="34" charset="0"/>
              </a:rPr>
              <a:t>common</a:t>
            </a:r>
            <a:r>
              <a:rPr lang="fr-FR" sz="2400" dirty="0">
                <a:latin typeface="Arial" panose="020B0604020202020204" pitchFamily="34" charset="0"/>
                <a:cs typeface="Arial" panose="020B0604020202020204" pitchFamily="34" charset="0"/>
              </a:rPr>
              <a:t> action to </a:t>
            </a:r>
            <a:r>
              <a:rPr lang="fr-FR" sz="2400" dirty="0" err="1">
                <a:latin typeface="Arial" panose="020B0604020202020204" pitchFamily="34" charset="0"/>
                <a:cs typeface="Arial" panose="020B0604020202020204" pitchFamily="34" charset="0"/>
              </a:rPr>
              <a:t>be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developed</a:t>
            </a:r>
            <a:r>
              <a:rPr lang="fr-FR" sz="2400" dirty="0">
                <a:latin typeface="Arial" panose="020B0604020202020204" pitchFamily="34" charset="0"/>
                <a:cs typeface="Arial" panose="020B0604020202020204" pitchFamily="34" charset="0"/>
              </a:rPr>
              <a:t> by </a:t>
            </a:r>
            <a:r>
              <a:rPr lang="fr-FR" sz="2400" dirty="0" err="1">
                <a:latin typeface="Arial" panose="020B0604020202020204" pitchFamily="34" charset="0"/>
                <a:cs typeface="Arial" panose="020B0604020202020204" pitchFamily="34" charset="0"/>
              </a:rPr>
              <a:t>our</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two</a:t>
            </a:r>
            <a:r>
              <a:rPr lang="fr-FR" sz="2400" dirty="0">
                <a:latin typeface="Arial" panose="020B0604020202020204" pitchFamily="34" charset="0"/>
                <a:cs typeface="Arial" panose="020B0604020202020204" pitchFamily="34" charset="0"/>
              </a:rPr>
              <a:t> clubs to </a:t>
            </a:r>
            <a:r>
              <a:rPr lang="fr-FR" sz="2400" dirty="0" err="1">
                <a:latin typeface="Arial" panose="020B0604020202020204" pitchFamily="34" charset="0"/>
                <a:cs typeface="Arial" panose="020B0604020202020204" pitchFamily="34" charset="0"/>
              </a:rPr>
              <a:t>strengthen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relationship</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Each</a:t>
            </a:r>
            <a:r>
              <a:rPr lang="fr-FR" sz="2400" dirty="0">
                <a:latin typeface="Arial" panose="020B0604020202020204" pitchFamily="34" charset="0"/>
                <a:cs typeface="Arial" panose="020B0604020202020204" pitchFamily="34" charset="0"/>
              </a:rPr>
              <a:t> club carries out </a:t>
            </a:r>
            <a:r>
              <a:rPr lang="fr-FR" sz="2400" dirty="0" err="1">
                <a:latin typeface="Arial" panose="020B0604020202020204" pitchFamily="34" charset="0"/>
                <a:cs typeface="Arial" panose="020B0604020202020204" pitchFamily="34" charset="0"/>
              </a:rPr>
              <a:t>separetely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proposal</a:t>
            </a:r>
            <a:r>
              <a:rPr lang="fr-FR" sz="2400" dirty="0">
                <a:latin typeface="Arial" panose="020B0604020202020204" pitchFamily="34" charset="0"/>
                <a:cs typeface="Arial" panose="020B0604020202020204" pitchFamily="34" charset="0"/>
              </a:rPr>
              <a:t>(s)</a:t>
            </a:r>
          </a:p>
          <a:p>
            <a:r>
              <a:rPr lang="fr-FR" sz="2400" dirty="0">
                <a:latin typeface="Arial" panose="020B0604020202020204" pitchFamily="34" charset="0"/>
                <a:cs typeface="Arial" panose="020B0604020202020204" pitchFamily="34" charset="0"/>
              </a:rPr>
              <a:t>End of 2017, Reims meeting for </a:t>
            </a:r>
            <a:r>
              <a:rPr lang="fr-FR" sz="2400" dirty="0" err="1">
                <a:latin typeface="Arial" panose="020B0604020202020204" pitchFamily="34" charset="0"/>
                <a:cs typeface="Arial" panose="020B0604020202020204" pitchFamily="34" charset="0"/>
              </a:rPr>
              <a:t>proposals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debriefing</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Selection</a:t>
            </a:r>
            <a:r>
              <a:rPr lang="fr-FR" sz="2400" dirty="0">
                <a:latin typeface="Arial" panose="020B0604020202020204" pitchFamily="34" charset="0"/>
                <a:cs typeface="Arial" panose="020B0604020202020204" pitchFamily="34" charset="0"/>
              </a:rPr>
              <a:t> of « Solar </a:t>
            </a:r>
            <a:r>
              <a:rPr lang="fr-FR" sz="2400" dirty="0" err="1">
                <a:latin typeface="Arial" panose="020B0604020202020204" pitchFamily="34" charset="0"/>
                <a:cs typeface="Arial" panose="020B0604020202020204" pitchFamily="34" charset="0"/>
              </a:rPr>
              <a:t>Cookers</a:t>
            </a:r>
            <a:r>
              <a:rPr lang="fr-FR" sz="2400" dirty="0">
                <a:latin typeface="Arial" panose="020B0604020202020204" pitchFamily="34" charset="0"/>
                <a:cs typeface="Arial" panose="020B0604020202020204" pitchFamily="34" charset="0"/>
              </a:rPr>
              <a:t> Project » </a:t>
            </a:r>
            <a:r>
              <a:rPr lang="fr-FR" sz="2400" dirty="0" err="1">
                <a:latin typeface="Arial" panose="020B0604020202020204" pitchFamily="34" charset="0"/>
                <a:cs typeface="Arial" panose="020B0604020202020204" pitchFamily="34" charset="0"/>
              </a:rPr>
              <a:t>which</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will</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be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submitted</a:t>
            </a:r>
            <a:r>
              <a:rPr lang="fr-FR" sz="2400" dirty="0">
                <a:latin typeface="Arial" panose="020B0604020202020204" pitchFamily="34" charset="0"/>
                <a:cs typeface="Arial" panose="020B0604020202020204" pitchFamily="34" charset="0"/>
              </a:rPr>
              <a:t> to clubs </a:t>
            </a:r>
            <a:r>
              <a:rPr lang="fr-FR" sz="2400" dirty="0" err="1">
                <a:latin typeface="Arial" panose="020B0604020202020204" pitchFamily="34" charset="0"/>
                <a:cs typeface="Arial" panose="020B0604020202020204" pitchFamily="34" charset="0"/>
              </a:rPr>
              <a:t>approval</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Agreement of the </a:t>
            </a:r>
            <a:r>
              <a:rPr lang="fr-FR" sz="2400" dirty="0" err="1">
                <a:latin typeface="Arial" panose="020B0604020202020204" pitchFamily="34" charset="0"/>
                <a:cs typeface="Arial" panose="020B0604020202020204" pitchFamily="34" charset="0"/>
              </a:rPr>
              <a:t>two</a:t>
            </a:r>
            <a:r>
              <a:rPr lang="fr-FR" sz="2400" dirty="0">
                <a:latin typeface="Arial" panose="020B0604020202020204" pitchFamily="34" charset="0"/>
                <a:cs typeface="Arial" panose="020B0604020202020204" pitchFamily="34" charset="0"/>
              </a:rPr>
              <a:t> clubs for </a:t>
            </a:r>
            <a:r>
              <a:rPr lang="fr-FR" sz="2400" dirty="0" err="1">
                <a:latin typeface="Arial" panose="020B0604020202020204" pitchFamily="34" charset="0"/>
                <a:cs typeface="Arial" panose="020B0604020202020204" pitchFamily="34" charset="0"/>
              </a:rPr>
              <a:t>this</a:t>
            </a:r>
            <a:r>
              <a:rPr lang="fr-FR" sz="2400" dirty="0">
                <a:latin typeface="Arial" panose="020B0604020202020204" pitchFamily="34" charset="0"/>
                <a:cs typeface="Arial" panose="020B0604020202020204" pitchFamily="34" charset="0"/>
              </a:rPr>
              <a:t> project , </a:t>
            </a:r>
            <a:r>
              <a:rPr lang="fr-FR" sz="2400" dirty="0" err="1">
                <a:latin typeface="Arial" panose="020B0604020202020204" pitchFamily="34" charset="0"/>
                <a:cs typeface="Arial" panose="020B0604020202020204" pitchFamily="34" charset="0"/>
              </a:rPr>
              <a:t>each</a:t>
            </a:r>
            <a:r>
              <a:rPr lang="fr-FR" sz="2400" dirty="0">
                <a:latin typeface="Arial" panose="020B0604020202020204" pitchFamily="34" charset="0"/>
                <a:cs typeface="Arial" panose="020B0604020202020204" pitchFamily="34" charset="0"/>
              </a:rPr>
              <a:t> club </a:t>
            </a:r>
            <a:r>
              <a:rPr lang="fr-FR" sz="2400" dirty="0" err="1">
                <a:latin typeface="Arial" panose="020B0604020202020204" pitchFamily="34" charset="0"/>
                <a:cs typeface="Arial" panose="020B0604020202020204" pitchFamily="34" charset="0"/>
              </a:rPr>
              <a:t>providing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funds</a:t>
            </a:r>
            <a:r>
              <a:rPr lang="fr-FR" sz="2400" dirty="0">
                <a:latin typeface="Arial" panose="020B0604020202020204" pitchFamily="34" charset="0"/>
                <a:cs typeface="Arial" panose="020B0604020202020204" pitchFamily="34" charset="0"/>
              </a:rPr>
              <a:t> at the </a:t>
            </a:r>
            <a:r>
              <a:rPr lang="fr-FR" sz="2400" dirty="0" err="1">
                <a:latin typeface="Arial" panose="020B0604020202020204" pitchFamily="34" charset="0"/>
                <a:cs typeface="Arial" panose="020B0604020202020204" pitchFamily="34" charset="0"/>
              </a:rPr>
              <a:t>heigth</a:t>
            </a:r>
            <a:r>
              <a:rPr lang="fr-FR" sz="2400" dirty="0">
                <a:latin typeface="Arial" panose="020B0604020202020204" pitchFamily="34" charset="0"/>
                <a:cs typeface="Arial" panose="020B0604020202020204" pitchFamily="34" charset="0"/>
              </a:rPr>
              <a:t> of 10000€</a:t>
            </a:r>
          </a:p>
          <a:p>
            <a:r>
              <a:rPr lang="fr-FR" sz="2400" dirty="0">
                <a:latin typeface="Arial" panose="020B0604020202020204" pitchFamily="34" charset="0"/>
                <a:cs typeface="Arial" panose="020B0604020202020204" pitchFamily="34" charset="0"/>
              </a:rPr>
              <a:t>Dossier sent to </a:t>
            </a:r>
            <a:r>
              <a:rPr lang="fr-FR" sz="2400" dirty="0" err="1">
                <a:latin typeface="Arial" panose="020B0604020202020204" pitchFamily="34" charset="0"/>
                <a:cs typeface="Arial" panose="020B0604020202020204" pitchFamily="34" charset="0"/>
              </a:rPr>
              <a:t>Oak</a:t>
            </a:r>
            <a:r>
              <a:rPr lang="fr-FR" sz="2400" dirty="0">
                <a:latin typeface="Arial" panose="020B0604020202020204" pitchFamily="34" charset="0"/>
                <a:cs typeface="Arial" panose="020B0604020202020204" pitchFamily="34" charset="0"/>
              </a:rPr>
              <a:t> Brook in the prospect of Lions </a:t>
            </a:r>
            <a:r>
              <a:rPr lang="fr-FR" sz="2400" dirty="0" err="1">
                <a:latin typeface="Arial" panose="020B0604020202020204" pitchFamily="34" charset="0"/>
                <a:cs typeface="Arial" panose="020B0604020202020204" pitchFamily="34" charset="0"/>
              </a:rPr>
              <a:t>centenary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Without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success</a:t>
            </a:r>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4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517566" y="365127"/>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project.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General </a:t>
            </a:r>
            <a:r>
              <a:rPr lang="fr-FR" sz="2400" b="1" dirty="0" err="1">
                <a:latin typeface="Arial" panose="020B0604020202020204" pitchFamily="34" charset="0"/>
                <a:cs typeface="Arial" panose="020B0604020202020204" pitchFamily="34" charset="0"/>
              </a:rPr>
              <a:t>Context</a:t>
            </a:r>
            <a:r>
              <a:rPr lang="fr-FR" sz="2400" b="1" dirty="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More </a:t>
            </a:r>
            <a:r>
              <a:rPr lang="fr-FR" sz="2400" dirty="0" err="1">
                <a:latin typeface="Arial" panose="020B0604020202020204" pitchFamily="34" charset="0"/>
                <a:cs typeface="Arial" panose="020B0604020202020204" pitchFamily="34" charset="0"/>
              </a:rPr>
              <a:t>than</a:t>
            </a:r>
            <a:r>
              <a:rPr lang="fr-FR" sz="2400" dirty="0">
                <a:latin typeface="Arial" panose="020B0604020202020204" pitchFamily="34" charset="0"/>
                <a:cs typeface="Arial" panose="020B0604020202020204" pitchFamily="34" charset="0"/>
              </a:rPr>
              <a:t> 2 billions people in the world </a:t>
            </a:r>
            <a:r>
              <a:rPr lang="fr-FR" sz="2400" dirty="0" err="1">
                <a:latin typeface="Arial" panose="020B0604020202020204" pitchFamily="34" charset="0"/>
                <a:cs typeface="Arial" panose="020B0604020202020204" pitchFamily="34" charset="0"/>
              </a:rPr>
              <a:t>cook</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every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day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their</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meal</a:t>
            </a:r>
            <a:r>
              <a:rPr lang="fr-FR" sz="2400" dirty="0">
                <a:latin typeface="Arial" panose="020B0604020202020204" pitchFamily="34" charset="0"/>
                <a:cs typeface="Arial" panose="020B0604020202020204" pitchFamily="34" charset="0"/>
              </a:rPr>
              <a:t> on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fire</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Collecting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deteriorates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women</a:t>
            </a:r>
            <a:r>
              <a:rPr lang="fr-FR" sz="2400" dirty="0">
                <a:latin typeface="Arial" panose="020B0604020202020204" pitchFamily="34" charset="0"/>
                <a:cs typeface="Arial" panose="020B0604020202020204" pitchFamily="34" charset="0"/>
              </a:rPr>
              <a:t> social life, </a:t>
            </a:r>
            <a:r>
              <a:rPr lang="fr-FR" sz="2400" dirty="0" err="1">
                <a:latin typeface="Arial" panose="020B0604020202020204" pitchFamily="34" charset="0"/>
                <a:cs typeface="Arial" panose="020B0604020202020204" pitchFamily="34" charset="0"/>
              </a:rPr>
              <a:t>who</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spend</a:t>
            </a:r>
            <a:r>
              <a:rPr lang="fr-FR" sz="2400" dirty="0">
                <a:latin typeface="Arial" panose="020B0604020202020204" pitchFamily="34" charset="0"/>
                <a:cs typeface="Arial" panose="020B0604020202020204" pitchFamily="34" charset="0"/>
              </a:rPr>
              <a:t> a </a:t>
            </a:r>
            <a:r>
              <a:rPr lang="fr-FR" sz="2400" dirty="0" err="1">
                <a:latin typeface="Arial" panose="020B0604020202020204" pitchFamily="34" charset="0"/>
                <a:cs typeface="Arial" panose="020B0604020202020204" pitchFamily="34" charset="0"/>
              </a:rPr>
              <a:t>great</a:t>
            </a:r>
            <a:r>
              <a:rPr lang="fr-FR" sz="2400" dirty="0">
                <a:latin typeface="Arial" panose="020B0604020202020204" pitchFamily="34" charset="0"/>
                <a:cs typeface="Arial" panose="020B0604020202020204" pitchFamily="34" charset="0"/>
              </a:rPr>
              <a:t> part of </a:t>
            </a:r>
            <a:r>
              <a:rPr lang="fr-FR" sz="2400" dirty="0" err="1">
                <a:latin typeface="Arial" panose="020B0604020202020204" pitchFamily="34" charset="0"/>
                <a:cs typeface="Arial" panose="020B0604020202020204" pitchFamily="34" charset="0"/>
              </a:rPr>
              <a:t>their</a:t>
            </a:r>
            <a:r>
              <a:rPr lang="fr-FR" sz="2400" dirty="0">
                <a:latin typeface="Arial" panose="020B0604020202020204" pitchFamily="34" charset="0"/>
                <a:cs typeface="Arial" panose="020B0604020202020204" pitchFamily="34" charset="0"/>
              </a:rPr>
              <a:t> time on </a:t>
            </a:r>
            <a:r>
              <a:rPr lang="fr-FR" sz="2400" dirty="0" err="1">
                <a:latin typeface="Arial" panose="020B0604020202020204" pitchFamily="34" charset="0"/>
                <a:cs typeface="Arial" panose="020B0604020202020204" pitchFamily="34" charset="0"/>
              </a:rPr>
              <a:t>that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task</a:t>
            </a:r>
            <a:r>
              <a:rPr lang="fr-FR" sz="2400" dirty="0">
                <a:latin typeface="Arial" panose="020B0604020202020204" pitchFamily="34" charset="0"/>
                <a:cs typeface="Arial" panose="020B0604020202020204" pitchFamily="34" charset="0"/>
              </a:rPr>
              <a:t> to the </a:t>
            </a:r>
            <a:r>
              <a:rPr lang="fr-FR" sz="2400" dirty="0" err="1">
                <a:latin typeface="Arial" panose="020B0604020202020204" pitchFamily="34" charset="0"/>
                <a:cs typeface="Arial" panose="020B0604020202020204" pitchFamily="34" charset="0"/>
              </a:rPr>
              <a:t>detriment</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their</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other</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activities</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In </a:t>
            </a:r>
            <a:r>
              <a:rPr lang="fr-FR" sz="2400" dirty="0" err="1">
                <a:latin typeface="Arial" panose="020B0604020202020204" pitchFamily="34" charset="0"/>
                <a:cs typeface="Arial" panose="020B0604020202020204" pitchFamily="34" charset="0"/>
              </a:rPr>
              <a:t>west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Africa</a:t>
            </a:r>
            <a:r>
              <a:rPr lang="fr-FR" sz="2400" dirty="0">
                <a:latin typeface="Arial" panose="020B0604020202020204" pitchFamily="34" charset="0"/>
                <a:cs typeface="Arial" panose="020B0604020202020204" pitchFamily="34" charset="0"/>
              </a:rPr>
              <a:t>, and more </a:t>
            </a:r>
            <a:r>
              <a:rPr lang="fr-FR" sz="2400" dirty="0" err="1">
                <a:latin typeface="Arial" panose="020B0604020202020204" pitchFamily="34" charset="0"/>
                <a:cs typeface="Arial" panose="020B0604020202020204" pitchFamily="34" charset="0"/>
              </a:rPr>
              <a:t>specificaly</a:t>
            </a:r>
            <a:r>
              <a:rPr lang="fr-FR" sz="2400" dirty="0">
                <a:latin typeface="Arial" panose="020B0604020202020204" pitchFamily="34" charset="0"/>
                <a:cs typeface="Arial" panose="020B0604020202020204" pitchFamily="34" charset="0"/>
              </a:rPr>
              <a:t> close to Sahel, millions of people are </a:t>
            </a:r>
            <a:r>
              <a:rPr lang="fr-FR" sz="2400" dirty="0" err="1">
                <a:latin typeface="Arial" panose="020B0604020202020204" pitchFamily="34" charset="0"/>
                <a:cs typeface="Arial" panose="020B0604020202020204" pitchFamily="34" charset="0"/>
              </a:rPr>
              <a:t>facing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rarefaction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while</a:t>
            </a:r>
            <a:r>
              <a:rPr lang="fr-FR" sz="2400" dirty="0">
                <a:latin typeface="Arial" panose="020B0604020202020204" pitchFamily="34" charset="0"/>
                <a:cs typeface="Arial" panose="020B0604020202020204" pitchFamily="34" charset="0"/>
              </a:rPr>
              <a:t> cooking </a:t>
            </a:r>
            <a:r>
              <a:rPr lang="fr-FR" sz="2400" dirty="0" err="1">
                <a:latin typeface="Arial" panose="020B0604020202020204" pitchFamily="34" charset="0"/>
                <a:cs typeface="Arial" panose="020B0604020202020204" pitchFamily="34" charset="0"/>
              </a:rPr>
              <a:t>food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is</a:t>
            </a:r>
            <a:r>
              <a:rPr lang="fr-FR" sz="2400" dirty="0">
                <a:latin typeface="Arial" panose="020B0604020202020204" pitchFamily="34" charset="0"/>
                <a:cs typeface="Arial" panose="020B0604020202020204" pitchFamily="34" charset="0"/>
              </a:rPr>
              <a:t> a vital </a:t>
            </a:r>
            <a:r>
              <a:rPr lang="fr-FR" sz="2400" dirty="0" err="1">
                <a:latin typeface="Arial" panose="020B0604020202020204" pitchFamily="34" charset="0"/>
                <a:cs typeface="Arial" panose="020B0604020202020204" pitchFamily="34" charset="0"/>
              </a:rPr>
              <a:t>need</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Consequences</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this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rarefaction</a:t>
            </a:r>
            <a:r>
              <a:rPr lang="fr-FR" sz="2400"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price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increase</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great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difficulty</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supplying</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87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project.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endParaRPr lang="fr-FR" sz="2400" b="1" dirty="0">
              <a:latin typeface="Arial" panose="020B0604020202020204" pitchFamily="34" charset="0"/>
              <a:cs typeface="Arial" panose="020B0604020202020204" pitchFamily="34" charset="0"/>
            </a:endParaRPr>
          </a:p>
          <a:p>
            <a:pPr marL="0" indent="0">
              <a:buNone/>
            </a:pPr>
            <a:r>
              <a:rPr lang="fr-FR" sz="2400" b="1" dirty="0">
                <a:latin typeface="Arial" panose="020B0604020202020204" pitchFamily="34" charset="0"/>
                <a:cs typeface="Arial" panose="020B0604020202020204" pitchFamily="34" charset="0"/>
              </a:rPr>
              <a:t>General </a:t>
            </a:r>
            <a:r>
              <a:rPr lang="fr-FR" sz="2400" b="1" dirty="0" err="1">
                <a:latin typeface="Arial" panose="020B0604020202020204" pitchFamily="34" charset="0"/>
                <a:cs typeface="Arial" panose="020B0604020202020204" pitchFamily="34" charset="0"/>
              </a:rPr>
              <a:t>Context</a:t>
            </a:r>
            <a:r>
              <a:rPr lang="fr-FR" sz="2400" b="1" dirty="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90% of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used</a:t>
            </a:r>
            <a:r>
              <a:rPr lang="fr-FR" sz="2400" dirty="0">
                <a:latin typeface="Arial" panose="020B0604020202020204" pitchFamily="34" charset="0"/>
                <a:cs typeface="Arial" panose="020B0604020202020204" pitchFamily="34" charset="0"/>
              </a:rPr>
              <a:t> in Burkina Faso </a:t>
            </a:r>
            <a:r>
              <a:rPr lang="fr-FR" sz="2400" dirty="0" err="1">
                <a:latin typeface="Arial" panose="020B0604020202020204" pitchFamily="34" charset="0"/>
                <a:cs typeface="Arial" panose="020B0604020202020204" pitchFamily="34" charset="0"/>
              </a:rPr>
              <a:t>is</a:t>
            </a:r>
            <a:r>
              <a:rPr lang="fr-FR" sz="2400" dirty="0">
                <a:latin typeface="Arial" panose="020B0604020202020204" pitchFamily="34" charset="0"/>
                <a:cs typeface="Arial" panose="020B0604020202020204" pitchFamily="34" charset="0"/>
              </a:rPr>
              <a:t> for cooking, and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consumption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is</a:t>
            </a:r>
            <a:r>
              <a:rPr lang="fr-FR" sz="2400" dirty="0">
                <a:latin typeface="Arial" panose="020B0604020202020204" pitchFamily="34" charset="0"/>
                <a:cs typeface="Arial" panose="020B0604020202020204" pitchFamily="34" charset="0"/>
              </a:rPr>
              <a:t> far </a:t>
            </a:r>
            <a:r>
              <a:rPr lang="fr-FR" sz="2400" dirty="0" err="1">
                <a:latin typeface="Arial" panose="020B0604020202020204" pitchFamily="34" charset="0"/>
                <a:cs typeface="Arial" panose="020B0604020202020204" pitchFamily="34" charset="0"/>
              </a:rPr>
              <a:t>above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forest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renewal</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capacity</a:t>
            </a:r>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Feeding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safety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severely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affected</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24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project.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The solution : the </a:t>
            </a:r>
            <a:r>
              <a:rPr lang="fr-FR" sz="2400" b="1" dirty="0" err="1">
                <a:latin typeface="Arial" panose="020B0604020202020204" pitchFamily="34" charset="0"/>
                <a:cs typeface="Arial" panose="020B0604020202020204" pitchFamily="34" charset="0"/>
              </a:rPr>
              <a:t>solar</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cooker</a:t>
            </a:r>
            <a:r>
              <a:rPr lang="fr-FR" sz="2400" b="1" dirty="0">
                <a:latin typeface="Arial" panose="020B0604020202020204" pitchFamily="34" charset="0"/>
                <a:cs typeface="Arial" panose="020B0604020202020204" pitchFamily="34" charset="0"/>
              </a:rPr>
              <a:t>.</a:t>
            </a:r>
          </a:p>
          <a:p>
            <a:pPr marL="0" indent="0" algn="ctr">
              <a:buNone/>
            </a:pPr>
            <a:endParaRPr lang="fr-FR" sz="2400" b="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06A80241-446A-A54F-9670-130C41FCF40A}"/>
              </a:ext>
            </a:extLst>
          </p:cNvPr>
          <p:cNvPicPr>
            <a:picLocks noChangeAspect="1"/>
          </p:cNvPicPr>
          <p:nvPr/>
        </p:nvPicPr>
        <p:blipFill>
          <a:blip r:embed="rId2"/>
          <a:stretch>
            <a:fillRect/>
          </a:stretch>
        </p:blipFill>
        <p:spPr>
          <a:xfrm>
            <a:off x="5048250" y="2031999"/>
            <a:ext cx="3252788" cy="4337051"/>
          </a:xfrm>
          <a:prstGeom prst="rect">
            <a:avLst/>
          </a:prstGeom>
        </p:spPr>
      </p:pic>
    </p:spTree>
    <p:extLst>
      <p:ext uri="{BB962C8B-B14F-4D97-AF65-F5344CB8AC3E}">
        <p14:creationId xmlns:p14="http://schemas.microsoft.com/office/powerpoint/2010/main" val="357195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project.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The  solution : the </a:t>
            </a:r>
            <a:r>
              <a:rPr lang="fr-FR" sz="2400" b="1" dirty="0" err="1">
                <a:latin typeface="Arial" panose="020B0604020202020204" pitchFamily="34" charset="0"/>
                <a:cs typeface="Arial" panose="020B0604020202020204" pitchFamily="34" charset="0"/>
              </a:rPr>
              <a:t>solar</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cooker</a:t>
            </a:r>
            <a:r>
              <a:rPr lang="fr-FR" sz="2400" b="1" dirty="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The </a:t>
            </a:r>
            <a:r>
              <a:rPr lang="fr-FR" sz="2400" dirty="0" err="1">
                <a:latin typeface="Arial" panose="020B0604020202020204" pitchFamily="34" charset="0"/>
                <a:cs typeface="Arial" panose="020B0604020202020204" pitchFamily="34" charset="0"/>
              </a:rPr>
              <a:t>accuracy</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parabolic</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shape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creates</a:t>
            </a:r>
            <a:r>
              <a:rPr lang="fr-FR" sz="2400" dirty="0">
                <a:latin typeface="Arial" panose="020B0604020202020204" pitchFamily="34" charset="0"/>
                <a:cs typeface="Arial" panose="020B0604020202020204" pitchFamily="34" charset="0"/>
              </a:rPr>
              <a:t> a foyer comparable to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fire</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delivers</a:t>
            </a:r>
            <a:r>
              <a:rPr lang="fr-FR" sz="2400" dirty="0">
                <a:latin typeface="Arial" panose="020B0604020202020204" pitchFamily="34" charset="0"/>
                <a:cs typeface="Arial" panose="020B0604020202020204" pitchFamily="34" charset="0"/>
              </a:rPr>
              <a:t> a </a:t>
            </a:r>
            <a:r>
              <a:rPr lang="fr-FR" sz="2400" dirty="0" err="1">
                <a:latin typeface="Arial" panose="020B0604020202020204" pitchFamily="34" charset="0"/>
                <a:cs typeface="Arial" panose="020B0604020202020204" pitchFamily="34" charset="0"/>
              </a:rPr>
              <a:t>temperature</a:t>
            </a:r>
            <a:r>
              <a:rPr lang="fr-FR" sz="2400" dirty="0">
                <a:latin typeface="Arial" panose="020B0604020202020204" pitchFamily="34" charset="0"/>
                <a:cs typeface="Arial" panose="020B0604020202020204" pitchFamily="34" charset="0"/>
              </a:rPr>
              <a:t> of 1000</a:t>
            </a:r>
            <a:r>
              <a:rPr lang="fr-FR" sz="2400" baseline="30000" dirty="0">
                <a:latin typeface="Arial" panose="020B0604020202020204"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C</a:t>
            </a:r>
          </a:p>
          <a:p>
            <a:r>
              <a:rPr lang="fr-FR" sz="2400" dirty="0">
                <a:latin typeface="Arial" panose="020B0604020202020204" pitchFamily="34" charset="0"/>
                <a:cs typeface="Arial" panose="020B0604020202020204" pitchFamily="34" charset="0"/>
              </a:rPr>
              <a:t>The surface of the </a:t>
            </a:r>
            <a:r>
              <a:rPr lang="fr-FR" sz="2400" dirty="0" err="1">
                <a:latin typeface="Arial" panose="020B0604020202020204" pitchFamily="34" charset="0"/>
                <a:cs typeface="Arial" panose="020B0604020202020204" pitchFamily="34" charset="0"/>
              </a:rPr>
              <a:t>parabol</a:t>
            </a:r>
            <a:r>
              <a:rPr lang="fr-FR" sz="2400" dirty="0">
                <a:latin typeface="Arial" panose="020B0604020202020204" pitchFamily="34" charset="0"/>
                <a:cs typeface="Arial" panose="020B0604020202020204" pitchFamily="34" charset="0"/>
              </a:rPr>
              <a:t> has been </a:t>
            </a:r>
            <a:r>
              <a:rPr lang="fr-FR" sz="2400" dirty="0" err="1">
                <a:latin typeface="Arial" panose="020B0604020202020204" pitchFamily="34" charset="0"/>
                <a:cs typeface="Arial" panose="020B0604020202020204" pitchFamily="34" charset="0"/>
              </a:rPr>
              <a:t>designed</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obtain</a:t>
            </a:r>
            <a:r>
              <a:rPr lang="fr-FR" sz="2400" dirty="0">
                <a:latin typeface="Arial" panose="020B0604020202020204" pitchFamily="34" charset="0"/>
                <a:cs typeface="Arial" panose="020B0604020202020204" pitchFamily="34" charset="0"/>
              </a:rPr>
              <a:t> a power of </a:t>
            </a:r>
          </a:p>
          <a:p>
            <a:pPr marL="0" indent="0">
              <a:buNone/>
            </a:pPr>
            <a:r>
              <a:rPr lang="fr-FR" sz="2400" dirty="0">
                <a:latin typeface="Arial" panose="020B0604020202020204" pitchFamily="34" charset="0"/>
                <a:cs typeface="Arial" panose="020B0604020202020204" pitchFamily="34" charset="0"/>
              </a:rPr>
              <a:t>   1200 W</a:t>
            </a:r>
          </a:p>
          <a:p>
            <a:r>
              <a:rPr lang="fr-FR" sz="2400" dirty="0">
                <a:latin typeface="Arial" panose="020B0604020202020204" pitchFamily="34" charset="0"/>
                <a:cs typeface="Arial" panose="020B0604020202020204" pitchFamily="34" charset="0"/>
              </a:rPr>
              <a:t>A simple </a:t>
            </a:r>
            <a:r>
              <a:rPr lang="fr-FR" sz="2400" dirty="0" err="1">
                <a:latin typeface="Arial" panose="020B0604020202020204" pitchFamily="34" charset="0"/>
                <a:cs typeface="Arial" panose="020B0604020202020204" pitchFamily="34" charset="0"/>
              </a:rPr>
              <a:t>tunning</a:t>
            </a:r>
            <a:r>
              <a:rPr lang="fr-FR" sz="2400" dirty="0">
                <a:latin typeface="Arial" panose="020B0604020202020204" pitchFamily="34" charset="0"/>
                <a:cs typeface="Arial" panose="020B0604020202020204" pitchFamily="34" charset="0"/>
              </a:rPr>
              <a:t> system </a:t>
            </a:r>
            <a:r>
              <a:rPr lang="fr-FR" sz="2400" dirty="0" err="1">
                <a:latin typeface="Arial" panose="020B0604020202020204" pitchFamily="34" charset="0"/>
                <a:cs typeface="Arial" panose="020B0604020202020204" pitchFamily="34" charset="0"/>
              </a:rPr>
              <a:t>allows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following</a:t>
            </a:r>
            <a:r>
              <a:rPr lang="fr-FR" sz="2400" dirty="0">
                <a:latin typeface="Arial" panose="020B0604020202020204" pitchFamily="34" charset="0"/>
                <a:cs typeface="Arial" panose="020B0604020202020204" pitchFamily="34" charset="0"/>
              </a:rPr>
              <a:t> the apparent course of the </a:t>
            </a:r>
            <a:r>
              <a:rPr lang="fr-FR" sz="2400" dirty="0" err="1">
                <a:latin typeface="Arial" panose="020B0604020202020204" pitchFamily="34" charset="0"/>
                <a:cs typeface="Arial" panose="020B0604020202020204" pitchFamily="34" charset="0"/>
              </a:rPr>
              <a:t>sun</a:t>
            </a:r>
            <a:r>
              <a:rPr lang="fr-FR" sz="2400"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simply</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easily</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A design of « open </a:t>
            </a:r>
            <a:r>
              <a:rPr lang="fr-FR" sz="2400" dirty="0" err="1">
                <a:latin typeface="Arial" panose="020B0604020202020204" pitchFamily="34" charset="0"/>
                <a:cs typeface="Arial" panose="020B0604020202020204" pitchFamily="34" charset="0"/>
              </a:rPr>
              <a:t>pararabol</a:t>
            </a:r>
            <a:r>
              <a:rPr lang="fr-FR" sz="2400"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making</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this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device</a:t>
            </a:r>
            <a:r>
              <a:rPr lang="fr-FR" sz="2400" dirty="0">
                <a:latin typeface="Arial" panose="020B0604020202020204" pitchFamily="34" charset="0"/>
                <a:cs typeface="Arial" panose="020B0604020202020204" pitchFamily="34" charset="0"/>
              </a:rPr>
              <a:t> a </a:t>
            </a:r>
            <a:r>
              <a:rPr lang="fr-FR" sz="2400" dirty="0" err="1">
                <a:latin typeface="Arial" panose="020B0604020202020204" pitchFamily="34" charset="0"/>
                <a:cs typeface="Arial" panose="020B0604020202020204" pitchFamily="34" charset="0"/>
              </a:rPr>
              <a:t>friendly</a:t>
            </a:r>
            <a:r>
              <a:rPr lang="fr-FR" sz="2400" dirty="0">
                <a:latin typeface="Arial" panose="020B0604020202020204" pitchFamily="34" charset="0"/>
                <a:cs typeface="Arial" panose="020B0604020202020204" pitchFamily="34" charset="0"/>
              </a:rPr>
              <a:t> user </a:t>
            </a:r>
            <a:r>
              <a:rPr lang="fr-FR" sz="2400" dirty="0" err="1">
                <a:latin typeface="Arial" panose="020B0604020202020204" pitchFamily="34" charset="0"/>
                <a:cs typeface="Arial" panose="020B0604020202020204" pitchFamily="34" charset="0"/>
              </a:rPr>
              <a:t>space</a:t>
            </a:r>
            <a:endParaRPr lang="fr-FR" sz="2400" dirty="0">
              <a:latin typeface="Arial" panose="020B0604020202020204" pitchFamily="34" charset="0"/>
              <a:cs typeface="Arial" panose="020B0604020202020204" pitchFamily="34" charset="0"/>
            </a:endParaRPr>
          </a:p>
          <a:p>
            <a:pPr marL="0" indent="0" algn="ctr">
              <a:buNone/>
            </a:pP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70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project.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The  solution : the </a:t>
            </a:r>
            <a:r>
              <a:rPr lang="fr-FR" sz="2400" b="1" dirty="0" err="1">
                <a:latin typeface="Arial" panose="020B0604020202020204" pitchFamily="34" charset="0"/>
                <a:cs typeface="Arial" panose="020B0604020202020204" pitchFamily="34" charset="0"/>
              </a:rPr>
              <a:t>solar</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cooker</a:t>
            </a:r>
            <a:r>
              <a:rPr lang="fr-FR" sz="2400" b="1" dirty="0">
                <a:latin typeface="Arial" panose="020B0604020202020204" pitchFamily="34" charset="0"/>
                <a:cs typeface="Arial" panose="020B0604020202020204" pitchFamily="34" charset="0"/>
              </a:rPr>
              <a:t>.</a:t>
            </a:r>
          </a:p>
          <a:p>
            <a:pPr marL="0" indent="0">
              <a:buNone/>
            </a:pPr>
            <a:endParaRPr lang="fr-FR" sz="2400" b="1" dirty="0">
              <a:latin typeface="Arial" panose="020B0604020202020204" pitchFamily="34" charset="0"/>
              <a:cs typeface="Arial" panose="020B0604020202020204" pitchFamily="34" charset="0"/>
            </a:endParaRPr>
          </a:p>
          <a:p>
            <a:pPr marL="0" indent="0">
              <a:buNone/>
            </a:pPr>
            <a:r>
              <a:rPr lang="fr-FR" sz="2400" b="1" dirty="0">
                <a:latin typeface="Arial" panose="020B0604020202020204" pitchFamily="34" charset="0"/>
                <a:cs typeface="Arial" panose="020B0604020202020204" pitchFamily="34" charset="0"/>
              </a:rPr>
              <a:t>An </a:t>
            </a:r>
            <a:r>
              <a:rPr lang="fr-FR" sz="2400" b="1" dirty="0" err="1">
                <a:latin typeface="Arial" panose="020B0604020202020204" pitchFamily="34" charset="0"/>
                <a:cs typeface="Arial" panose="020B0604020202020204" pitchFamily="34" charset="0"/>
              </a:rPr>
              <a:t>economic</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device</a:t>
            </a:r>
            <a:r>
              <a:rPr lang="fr-FR" sz="2400" b="1" dirty="0">
                <a:latin typeface="Arial" panose="020B0604020202020204" pitchFamily="34" charset="0"/>
                <a:cs typeface="Arial" panose="020B0604020202020204" pitchFamily="34" charset="0"/>
              </a:rPr>
              <a:t>.</a:t>
            </a:r>
          </a:p>
          <a:p>
            <a:r>
              <a:rPr lang="fr-FR" sz="2400" dirty="0" err="1">
                <a:latin typeface="Arial" panose="020B0604020202020204" pitchFamily="34" charset="0"/>
                <a:cs typeface="Arial" panose="020B0604020202020204" pitchFamily="34" charset="0"/>
              </a:rPr>
              <a:t>Significant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costs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saving</a:t>
            </a:r>
            <a:r>
              <a:rPr lang="fr-FR" sz="2400" dirty="0">
                <a:latin typeface="Arial" panose="020B0604020202020204" pitchFamily="34" charset="0"/>
                <a:cs typeface="Arial" panose="020B0604020202020204" pitchFamily="34" charset="0"/>
              </a:rPr>
              <a:t> on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purchases</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Population </a:t>
            </a:r>
            <a:r>
              <a:rPr lang="fr-FR" sz="2400" dirty="0" err="1">
                <a:latin typeface="Arial" panose="020B0604020202020204" pitchFamily="34" charset="0"/>
                <a:cs typeface="Arial" panose="020B0604020202020204" pitchFamily="34" charset="0"/>
              </a:rPr>
              <a:t>less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vunerable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when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facing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wood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price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increase</a:t>
            </a:r>
            <a:endParaRPr lang="fr-FR" sz="2400" dirty="0">
              <a:latin typeface="Arial" panose="020B0604020202020204" pitchFamily="34" charset="0"/>
              <a:cs typeface="Arial" panose="020B0604020202020204" pitchFamily="34" charset="0"/>
            </a:endParaRPr>
          </a:p>
          <a:p>
            <a:pPr marL="0" indent="0">
              <a:buNone/>
            </a:pPr>
            <a:endParaRPr lang="fr-FR" sz="2400" b="1" dirty="0">
              <a:latin typeface="Arial" panose="020B0604020202020204" pitchFamily="34" charset="0"/>
              <a:cs typeface="Arial" panose="020B0604020202020204" pitchFamily="34" charset="0"/>
            </a:endParaRPr>
          </a:p>
          <a:p>
            <a:pPr marL="0" indent="0">
              <a:buNone/>
            </a:pPr>
            <a:r>
              <a:rPr lang="fr-FR" sz="2400" b="1" dirty="0">
                <a:latin typeface="Arial" panose="020B0604020202020204" pitchFamily="34" charset="0"/>
                <a:cs typeface="Arial" panose="020B0604020202020204" pitchFamily="34" charset="0"/>
              </a:rPr>
              <a:t>An «  </a:t>
            </a:r>
            <a:r>
              <a:rPr lang="fr-FR" sz="2400" b="1" dirty="0" err="1">
                <a:latin typeface="Arial" panose="020B0604020202020204" pitchFamily="34" charset="0"/>
                <a:cs typeface="Arial" panose="020B0604020202020204" pitchFamily="34" charset="0"/>
              </a:rPr>
              <a:t>ecologic</a:t>
            </a:r>
            <a:r>
              <a:rPr lang="fr-FR" sz="2400" b="1" dirty="0">
                <a:latin typeface="Arial" panose="020B0604020202020204" pitchFamily="34" charset="0"/>
                <a:cs typeface="Arial" panose="020B0604020202020204" pitchFamily="34" charset="0"/>
              </a:rPr>
              <a:t> » </a:t>
            </a:r>
            <a:r>
              <a:rPr lang="fr-FR" sz="2400" b="1" dirty="0" err="1">
                <a:latin typeface="Arial" panose="020B0604020202020204" pitchFamily="34" charset="0"/>
                <a:cs typeface="Arial" panose="020B0604020202020204" pitchFamily="34" charset="0"/>
              </a:rPr>
              <a:t>device</a:t>
            </a:r>
            <a:r>
              <a:rPr lang="fr-FR" sz="2400" b="1" dirty="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An essential </a:t>
            </a:r>
            <a:r>
              <a:rPr lang="fr-FR" sz="2400" dirty="0" err="1">
                <a:latin typeface="Arial" panose="020B0604020202020204" pitchFamily="34" charset="0"/>
                <a:cs typeface="Arial" panose="020B0604020202020204" pitchFamily="34" charset="0"/>
              </a:rPr>
              <a:t>gear</a:t>
            </a:r>
            <a:r>
              <a:rPr lang="fr-FR" sz="2400" dirty="0">
                <a:latin typeface="Arial" panose="020B0604020202020204" pitchFamily="34" charset="0"/>
                <a:cs typeface="Arial" panose="020B0604020202020204" pitchFamily="34" charset="0"/>
              </a:rPr>
              <a:t> for </a:t>
            </a:r>
            <a:r>
              <a:rPr lang="fr-FR" sz="2400" dirty="0" err="1">
                <a:latin typeface="Arial" panose="020B0604020202020204" pitchFamily="34" charset="0"/>
                <a:cs typeface="Arial" panose="020B0604020202020204" pitchFamily="34" charset="0"/>
              </a:rPr>
              <a:t>ecosystems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rehabilitation</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A </a:t>
            </a:r>
            <a:r>
              <a:rPr lang="fr-FR" sz="2400" dirty="0" err="1">
                <a:latin typeface="Arial" panose="020B0604020202020204" pitchFamily="34" charset="0"/>
                <a:cs typeface="Arial" panose="020B0604020202020204" pitchFamily="34" charset="0"/>
              </a:rPr>
              <a:t>tool</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figth</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deforestation</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desertification</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A </a:t>
            </a:r>
            <a:r>
              <a:rPr lang="fr-FR" sz="2400" dirty="0" err="1">
                <a:latin typeface="Arial" panose="020B0604020202020204" pitchFamily="34" charset="0"/>
                <a:cs typeface="Arial" panose="020B0604020202020204" pitchFamily="34" charset="0"/>
              </a:rPr>
              <a:t>device</a:t>
            </a:r>
            <a:r>
              <a:rPr lang="fr-FR" sz="2400" dirty="0">
                <a:latin typeface="Arial" panose="020B0604020202020204" pitchFamily="34" charset="0"/>
                <a:cs typeface="Arial" panose="020B0604020202020204" pitchFamily="34" charset="0"/>
              </a:rPr>
              <a:t> free of </a:t>
            </a:r>
            <a:r>
              <a:rPr lang="fr-FR" sz="2400" dirty="0" err="1">
                <a:latin typeface="Arial" panose="020B0604020202020204" pitchFamily="34" charset="0"/>
                <a:cs typeface="Arial" panose="020B0604020202020204" pitchFamily="34" charset="0"/>
              </a:rPr>
              <a:t>smokes</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carbon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dioxyd</a:t>
            </a:r>
            <a:endParaRPr lang="fr-FR" sz="2400" dirty="0">
              <a:latin typeface="Arial" panose="020B0604020202020204" pitchFamily="34" charset="0"/>
              <a:cs typeface="Arial" panose="020B0604020202020204" pitchFamily="34" charset="0"/>
            </a:endParaRPr>
          </a:p>
          <a:p>
            <a:pPr marL="0" indent="0" algn="ctr">
              <a:buNone/>
            </a:pP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82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DC518A-AD1E-534E-AC16-B84239876852}"/>
              </a:ext>
            </a:extLst>
          </p:cNvPr>
          <p:cNvSpPr>
            <a:spLocks noGrp="1"/>
          </p:cNvSpPr>
          <p:nvPr>
            <p:ph type="title"/>
          </p:nvPr>
        </p:nvSpPr>
        <p:spPr>
          <a:xfrm>
            <a:off x="838200" y="365126"/>
            <a:ext cx="10515600" cy="774906"/>
          </a:xfrm>
        </p:spPr>
        <p:txBody>
          <a:bodyPr>
            <a:normAutofit/>
          </a:bodyPr>
          <a:lstStyle/>
          <a:p>
            <a:r>
              <a:rPr lang="fr-FR" sz="2800" b="1" dirty="0">
                <a:latin typeface="Arial" panose="020B0604020202020204" pitchFamily="34" charset="0"/>
                <a:cs typeface="Arial" panose="020B0604020202020204" pitchFamily="34" charset="0"/>
              </a:rPr>
              <a:t>Launching of the </a:t>
            </a:r>
            <a:r>
              <a:rPr lang="fr-FR" sz="2800" b="1" dirty="0" err="1">
                <a:latin typeface="Arial" panose="020B0604020202020204" pitchFamily="34" charset="0"/>
                <a:cs typeface="Arial" panose="020B0604020202020204" pitchFamily="34" charset="0"/>
              </a:rPr>
              <a:t>project</a:t>
            </a:r>
            <a:r>
              <a:rPr lang="fr-FR" sz="2800" b="1" dirty="0">
                <a:latin typeface="Arial" panose="020B0604020202020204" pitchFamily="34" charset="0"/>
                <a:cs typeface="Arial" panose="020B0604020202020204" pitchFamily="34" charset="0"/>
              </a:rPr>
              <a:t>. </a:t>
            </a:r>
          </a:p>
        </p:txBody>
      </p:sp>
      <p:sp>
        <p:nvSpPr>
          <p:cNvPr id="4" name="Espace réservé du contenu 3">
            <a:extLst>
              <a:ext uri="{FF2B5EF4-FFF2-40B4-BE49-F238E27FC236}">
                <a16:creationId xmlns:a16="http://schemas.microsoft.com/office/drawing/2014/main" id="{945AF082-4713-214A-A960-8F2C9AA6AE9E}"/>
              </a:ext>
            </a:extLst>
          </p:cNvPr>
          <p:cNvSpPr>
            <a:spLocks noGrp="1"/>
          </p:cNvSpPr>
          <p:nvPr>
            <p:ph idx="1"/>
          </p:nvPr>
        </p:nvSpPr>
        <p:spPr>
          <a:xfrm>
            <a:off x="748145" y="1140033"/>
            <a:ext cx="10605655" cy="4987636"/>
          </a:xfrm>
        </p:spPr>
        <p:txBody>
          <a:bodyPr>
            <a:normAutofit/>
          </a:bodyPr>
          <a:lstStyle/>
          <a:p>
            <a:pPr marL="0" indent="0">
              <a:buNone/>
            </a:pPr>
            <a:r>
              <a:rPr lang="fr-FR" sz="2400" b="1" dirty="0">
                <a:latin typeface="Arial" panose="020B0604020202020204" pitchFamily="34" charset="0"/>
                <a:cs typeface="Arial" panose="020B0604020202020204" pitchFamily="34" charset="0"/>
              </a:rPr>
              <a:t>The  solution : the </a:t>
            </a:r>
            <a:r>
              <a:rPr lang="fr-FR" sz="2400" b="1" dirty="0" err="1">
                <a:latin typeface="Arial" panose="020B0604020202020204" pitchFamily="34" charset="0"/>
                <a:cs typeface="Arial" panose="020B0604020202020204" pitchFamily="34" charset="0"/>
              </a:rPr>
              <a:t>solar</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cooker</a:t>
            </a:r>
            <a:r>
              <a:rPr lang="fr-FR" sz="2400" b="1" dirty="0">
                <a:latin typeface="Arial" panose="020B0604020202020204" pitchFamily="34" charset="0"/>
                <a:cs typeface="Arial" panose="020B0604020202020204" pitchFamily="34" charset="0"/>
              </a:rPr>
              <a:t>.</a:t>
            </a:r>
          </a:p>
          <a:p>
            <a:pPr marL="0" indent="0">
              <a:buNone/>
            </a:pPr>
            <a:r>
              <a:rPr lang="fr-FR" sz="2400" b="1" dirty="0">
                <a:latin typeface="Arial" panose="020B0604020202020204" pitchFamily="34" charset="0"/>
                <a:cs typeface="Arial" panose="020B0604020202020204" pitchFamily="34" charset="0"/>
              </a:rPr>
              <a:t>A </a:t>
            </a:r>
            <a:r>
              <a:rPr lang="fr-FR" sz="2400" b="1" dirty="0" err="1">
                <a:latin typeface="Arial" panose="020B0604020202020204" pitchFamily="34" charset="0"/>
                <a:cs typeface="Arial" panose="020B0604020202020204" pitchFamily="34" charset="0"/>
              </a:rPr>
              <a:t>device</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safe</a:t>
            </a:r>
            <a:r>
              <a:rPr lang="fr-FR" sz="2400" b="1" dirty="0">
                <a:latin typeface="Arial" panose="020B0604020202020204" pitchFamily="34" charset="0"/>
                <a:cs typeface="Arial" panose="020B0604020202020204" pitchFamily="34" charset="0"/>
              </a:rPr>
              <a:t> and </a:t>
            </a:r>
            <a:r>
              <a:rPr lang="fr-FR" sz="2400" b="1" dirty="0" err="1">
                <a:latin typeface="Arial" panose="020B0604020202020204" pitchFamily="34" charset="0"/>
                <a:cs typeface="Arial" panose="020B0604020202020204" pitchFamily="34" charset="0"/>
              </a:rPr>
              <a:t>robust</a:t>
            </a:r>
            <a:r>
              <a:rPr lang="fr-FR" sz="2400" b="1" dirty="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Current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assembling</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materials</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pieces</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equipment</a:t>
            </a:r>
            <a:r>
              <a:rPr lang="fr-FR" sz="2400"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reliable</a:t>
            </a:r>
            <a:r>
              <a:rPr lang="fr-FR" sz="2400" dirty="0">
                <a:latin typeface="Arial" panose="020B0604020202020204" pitchFamily="34" charset="0"/>
                <a:cs typeface="Arial" panose="020B0604020202020204" pitchFamily="34" charset="0"/>
              </a:rPr>
              <a:t> and </a:t>
            </a:r>
            <a:r>
              <a:rPr lang="fr-FR" sz="2400" dirty="0" err="1">
                <a:latin typeface="Arial" panose="020B0604020202020204" pitchFamily="34" charset="0"/>
                <a:cs typeface="Arial" panose="020B0604020202020204" pitchFamily="34" charset="0"/>
              </a:rPr>
              <a:t>robust</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Simple design and engineering</a:t>
            </a:r>
          </a:p>
          <a:p>
            <a:r>
              <a:rPr lang="fr-FR" sz="2400" dirty="0">
                <a:latin typeface="Arial" panose="020B0604020202020204" pitchFamily="34" charset="0"/>
                <a:cs typeface="Arial" panose="020B0604020202020204" pitchFamily="34" charset="0"/>
              </a:rPr>
              <a:t>Simple </a:t>
            </a:r>
            <a:r>
              <a:rPr lang="fr-FR" sz="2400" dirty="0" err="1">
                <a:latin typeface="Arial" panose="020B0604020202020204" pitchFamily="34" charset="0"/>
                <a:cs typeface="Arial" panose="020B0604020202020204" pitchFamily="34" charset="0"/>
              </a:rPr>
              <a:t>tunning</a:t>
            </a:r>
            <a:r>
              <a:rPr lang="fr-FR" sz="2400" dirty="0">
                <a:latin typeface="Arial" panose="020B0604020202020204" pitchFamily="34" charset="0"/>
                <a:cs typeface="Arial" panose="020B0604020202020204" pitchFamily="34" charset="0"/>
              </a:rPr>
              <a:t> for power control</a:t>
            </a:r>
          </a:p>
          <a:p>
            <a:r>
              <a:rPr lang="fr-FR" sz="2400" dirty="0" err="1">
                <a:latin typeface="Arial" panose="020B0604020202020204" pitchFamily="34" charset="0"/>
                <a:cs typeface="Arial" panose="020B0604020202020204" pitchFamily="34" charset="0"/>
              </a:rPr>
              <a:t>Safer</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handle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compared</a:t>
            </a:r>
            <a:r>
              <a:rPr lang="fr-FR" sz="2400" dirty="0">
                <a:latin typeface="Arial" panose="020B0604020202020204" pitchFamily="34" charset="0"/>
                <a:cs typeface="Arial" panose="020B0604020202020204" pitchFamily="34" charset="0"/>
              </a:rPr>
              <a:t> to </a:t>
            </a:r>
            <a:r>
              <a:rPr lang="fr-FR" sz="2400" dirty="0" err="1">
                <a:latin typeface="Arial" panose="020B0604020202020204" pitchFamily="34" charset="0"/>
                <a:cs typeface="Arial" panose="020B0604020202020204" pitchFamily="34" charset="0"/>
              </a:rPr>
              <a:t>devices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using</a:t>
            </a:r>
            <a:r>
              <a:rPr lang="fr-FR" sz="2400" dirty="0">
                <a:latin typeface="Arial" panose="020B0604020202020204" pitchFamily="34" charset="0"/>
                <a:cs typeface="Arial" panose="020B0604020202020204" pitchFamily="34" charset="0"/>
              </a:rPr>
              <a:t> fossile </a:t>
            </a:r>
            <a:r>
              <a:rPr lang="fr-FR" sz="2400" dirty="0" err="1">
                <a:latin typeface="Arial" panose="020B0604020202020204" pitchFamily="34" charset="0"/>
                <a:cs typeface="Arial" panose="020B0604020202020204" pitchFamily="34" charset="0"/>
              </a:rPr>
              <a:t>energies</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No flamme, </a:t>
            </a:r>
            <a:r>
              <a:rPr lang="fr-FR" sz="2400" dirty="0" err="1">
                <a:latin typeface="Arial" panose="020B0604020202020204" pitchFamily="34" charset="0"/>
                <a:cs typeface="Arial" panose="020B0604020202020204" pitchFamily="34" charset="0"/>
              </a:rPr>
              <a:t>instantaneous</a:t>
            </a:r>
            <a:r>
              <a:rPr lang="fr-FR" sz="2400" dirty="0">
                <a:latin typeface="Arial" panose="020B0604020202020204" pitchFamily="34" charset="0"/>
                <a:cs typeface="Arial" panose="020B0604020202020204" pitchFamily="34" charset="0"/>
              </a:rPr>
              <a:t> ignition</a:t>
            </a:r>
          </a:p>
          <a:p>
            <a:r>
              <a:rPr lang="fr-FR" sz="2400" dirty="0" err="1">
                <a:latin typeface="Arial" panose="020B0604020202020204" pitchFamily="34" charset="0"/>
                <a:cs typeface="Arial" panose="020B0604020202020204" pitchFamily="34" charset="0"/>
              </a:rPr>
              <a:t>Parabol</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remain</a:t>
            </a:r>
            <a:r>
              <a:rPr lang="fr-FR" sz="2400" dirty="0">
                <a:latin typeface="Arial" panose="020B0604020202020204" pitchFamily="34" charset="0"/>
                <a:cs typeface="Arial" panose="020B0604020202020204" pitchFamily="34" charset="0"/>
              </a:rPr>
              <a:t> cold</a:t>
            </a:r>
          </a:p>
        </p:txBody>
      </p:sp>
    </p:spTree>
    <p:extLst>
      <p:ext uri="{BB962C8B-B14F-4D97-AF65-F5344CB8AC3E}">
        <p14:creationId xmlns:p14="http://schemas.microsoft.com/office/powerpoint/2010/main" val="23351415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1208</Words>
  <Application>Microsoft Macintosh PowerPoint</Application>
  <PresentationFormat>Grand écran</PresentationFormat>
  <Paragraphs>195</Paragraphs>
  <Slides>27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Apple Symbols</vt:lpstr>
      <vt:lpstr>Arial</vt:lpstr>
      <vt:lpstr>Calibri</vt:lpstr>
      <vt:lpstr>Calibri Light</vt:lpstr>
      <vt:lpstr>Thème Office</vt:lpstr>
      <vt:lpstr> Solar Cookers Project  Burkina Faso     Olivet &amp; Sarrebrücken Lions club .  17th september 2018.  </vt:lpstr>
      <vt:lpstr>   Solar Cookers Project Burkina Faso   </vt:lpstr>
      <vt:lpstr>Genesis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Launching of the project. </vt:lpstr>
      <vt:lpstr>Solar cooker project. Continued’</vt:lpstr>
      <vt:lpstr>Solar cooker project. Continued’</vt:lpstr>
      <vt:lpstr>Solar cooker project. Continued’</vt:lpstr>
      <vt:lpstr>Solar cooker project. Continued’</vt:lpstr>
      <vt:lpstr>Solar cooker project. Continued’</vt:lpstr>
      <vt:lpstr>Solar cooker project. Continued’</vt:lpstr>
      <vt:lpstr>Solar cooker project. Continued’</vt:lpstr>
      <vt:lpstr>Sustainable development.</vt:lpstr>
      <vt:lpstr>Sustainable development.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Cuiseurs Solaires  Burkina Faso  Lions Club Olivet et Sarrebrücken.  17 septembre 2018.  </dc:title>
  <dc:creator>sony</dc:creator>
  <cp:lastModifiedBy>Patrice Madinier</cp:lastModifiedBy>
  <cp:revision>62</cp:revision>
  <cp:lastPrinted>2018-08-24T12:38:22Z</cp:lastPrinted>
  <dcterms:created xsi:type="dcterms:W3CDTF">2018-08-17T19:46:32Z</dcterms:created>
  <dcterms:modified xsi:type="dcterms:W3CDTF">2018-08-24T13:12:04Z</dcterms:modified>
</cp:coreProperties>
</file>